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7" r:id="rId2"/>
    <p:sldId id="334" r:id="rId3"/>
    <p:sldId id="465" r:id="rId4"/>
    <p:sldId id="466" r:id="rId5"/>
    <p:sldId id="467" r:id="rId6"/>
    <p:sldId id="468" r:id="rId7"/>
    <p:sldId id="469" r:id="rId8"/>
    <p:sldId id="470" r:id="rId9"/>
    <p:sldId id="471" r:id="rId10"/>
    <p:sldId id="472" r:id="rId11"/>
    <p:sldId id="473" r:id="rId12"/>
    <p:sldId id="474" r:id="rId13"/>
    <p:sldId id="475" r:id="rId14"/>
    <p:sldId id="476" r:id="rId15"/>
    <p:sldId id="477" r:id="rId16"/>
    <p:sldId id="478" r:id="rId17"/>
    <p:sldId id="479" r:id="rId18"/>
    <p:sldId id="480" r:id="rId19"/>
    <p:sldId id="481" r:id="rId20"/>
    <p:sldId id="482" r:id="rId21"/>
    <p:sldId id="483" r:id="rId22"/>
    <p:sldId id="484" r:id="rId23"/>
    <p:sldId id="485" r:id="rId24"/>
    <p:sldId id="486" r:id="rId25"/>
    <p:sldId id="487" r:id="rId26"/>
    <p:sldId id="488" r:id="rId27"/>
    <p:sldId id="489" r:id="rId28"/>
    <p:sldId id="490" r:id="rId29"/>
    <p:sldId id="491" r:id="rId30"/>
    <p:sldId id="492" r:id="rId31"/>
    <p:sldId id="493" r:id="rId32"/>
    <p:sldId id="494" r:id="rId33"/>
    <p:sldId id="495" r:id="rId34"/>
    <p:sldId id="496" r:id="rId35"/>
    <p:sldId id="462" r:id="rId36"/>
    <p:sldId id="498" r:id="rId37"/>
    <p:sldId id="499" r:id="rId38"/>
    <p:sldId id="500" r:id="rId39"/>
    <p:sldId id="501" r:id="rId40"/>
    <p:sldId id="463" r:id="rId41"/>
    <p:sldId id="502" r:id="rId42"/>
    <p:sldId id="503" r:id="rId43"/>
    <p:sldId id="504" r:id="rId44"/>
    <p:sldId id="464" r:id="rId45"/>
    <p:sldId id="505" r:id="rId46"/>
    <p:sldId id="506" r:id="rId47"/>
    <p:sldId id="50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CCC1"/>
    <a:srgbClr val="9EF0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73"/>
    <p:restoredTop sz="96327"/>
  </p:normalViewPr>
  <p:slideViewPr>
    <p:cSldViewPr snapToGrid="0">
      <p:cViewPr varScale="1">
        <p:scale>
          <a:sx n="128" d="100"/>
          <a:sy n="128"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B96CA-40C7-1B49-A17B-3CEC41EE065F}" type="datetimeFigureOut">
              <a:rPr lang="en-US" smtClean="0"/>
              <a:t>3/3/24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4D5CB-9C4E-7744-8060-C255C2ADAA25}" type="slidenum">
              <a:rPr lang="en-US" smtClean="0"/>
              <a:t>‹#›</a:t>
            </a:fld>
            <a:endParaRPr lang="en-US"/>
          </a:p>
        </p:txBody>
      </p:sp>
    </p:spTree>
    <p:extLst>
      <p:ext uri="{BB962C8B-B14F-4D97-AF65-F5344CB8AC3E}">
        <p14:creationId xmlns:p14="http://schemas.microsoft.com/office/powerpoint/2010/main" val="2381842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a:extLst>
            <a:ext uri="{FF2B5EF4-FFF2-40B4-BE49-F238E27FC236}">
              <a16:creationId xmlns:a16="http://schemas.microsoft.com/office/drawing/2014/main" id="{DF510871-8FFE-7EA5-4470-B3A0EE8E72EA}"/>
            </a:ext>
          </a:extLst>
        </p:cNvPr>
        <p:cNvGrpSpPr/>
        <p:nvPr/>
      </p:nvGrpSpPr>
      <p:grpSpPr>
        <a:xfrm>
          <a:off x="0" y="0"/>
          <a:ext cx="0" cy="0"/>
          <a:chOff x="0" y="0"/>
          <a:chExt cx="0" cy="0"/>
        </a:xfrm>
      </p:grpSpPr>
      <p:sp>
        <p:nvSpPr>
          <p:cNvPr id="721" name="Google Shape;721;g2531814c66c_0_3:notes">
            <a:extLst>
              <a:ext uri="{FF2B5EF4-FFF2-40B4-BE49-F238E27FC236}">
                <a16:creationId xmlns:a16="http://schemas.microsoft.com/office/drawing/2014/main" id="{93E389C2-530B-AE9C-2814-3FEB3D6F1A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g2531814c66c_0_3:notes">
            <a:extLst>
              <a:ext uri="{FF2B5EF4-FFF2-40B4-BE49-F238E27FC236}">
                <a16:creationId xmlns:a16="http://schemas.microsoft.com/office/drawing/2014/main" id="{D4916098-A2D0-AC8C-C836-4E6094942A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45262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06890F9E-C914-EF14-BF22-F3094519B52B}"/>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B64BCC2B-440B-CA8F-5E8C-9BC2DAD651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778A963A-91B4-7C78-58D6-CEABC1BB7C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919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19187D1C-88A0-F453-2B0B-414384C010AB}"/>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87C31D3B-900F-C22F-4F97-225E2A260C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36EDBD95-FF9A-297A-2D33-E1AC9A4083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384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06FB0D75-9422-A7CF-DC7C-60E018A90E1A}"/>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9A080CD5-F210-F5DE-FD19-4319F6C0D0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986DF908-00FF-B571-68BD-F4FD776C4B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143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85EEF1B5-E79D-4FF1-5B46-2B6079D55DFB}"/>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2D483DD9-3032-A395-FD4D-B5AD85C4A4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D86F4017-7BCE-FDE1-556F-6FFA19DFCC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27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8029C3DF-A81C-23D6-E95C-A600F5FDF991}"/>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53AB64AD-3557-6DED-031D-FF075E658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F5F26EDD-3C78-090B-6999-0440666899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226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5781AD45-53BA-9E6A-022D-E35B804BD6B9}"/>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5310ECF7-35ED-59E7-7FE4-B6B8D013E4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24AE8CCD-62DA-81B4-9F03-0E1EC280D5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685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12E227CC-2DE3-E860-EA99-FDC07915E1C4}"/>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3A32CA83-CFA3-42F6-97D0-679EE31713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C2E153E1-B053-5EAB-1565-6BC02487C4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535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ABE93E9C-0E0C-2DF3-A3F7-D9D1A874C40D}"/>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A44D9D36-5219-E6FD-9510-C3CB78CDE7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C330F48B-5811-E882-1A71-9FD9A30098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8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4CCEA9A-A733-420D-5237-D4D53FD07F73}"/>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A1727FA7-2D5E-5584-C6E5-529690797F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25F599EC-0800-18F5-E575-3C0371CB05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077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D8679E8-F527-2B6C-AEF0-033AB72BA036}"/>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F435F1D2-7C11-3BD9-B473-AE2ADF741E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19F54976-A994-A379-5683-2A1987EA4B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457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8347611D-ECD1-40FD-87D3-BCE09F804F9C}"/>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BD2FAA23-D889-E083-2EF9-48766D87ED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44EEBD40-94DB-EE89-0233-C69F92F42D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491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DAAA621-D991-9D66-86BA-DC2A47D4E525}"/>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43D21D32-E5C6-2721-EE78-195326991D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24357BA1-167E-79C2-6FC7-49C38E6BD5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613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0573548-7CBA-BA88-423F-AACDDF579E08}"/>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F8BA452E-21B7-E91E-8255-58FF3442E8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0D47AC98-6AB6-1CB8-CBD9-B2F1D5489D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569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68E3902D-EE20-35F7-EA95-2E1EC265F316}"/>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44A5108A-3206-8A59-7899-FADDD132E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12C824DB-61EF-95A7-C5F0-B24790FFE4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087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F82C866-2A55-E4E9-1B98-083FAAC3F599}"/>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102E1AEE-EBB2-F074-9EED-674DE7EA4A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41A3B7C7-568F-0F09-D4BF-8D19A96109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50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27342F7B-8C30-D251-1AB4-80B4C70A5A2D}"/>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B700E8EA-7D84-C7CA-480E-FDC7257E47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637EC618-1049-09DF-2A57-D44A1C424C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737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C9B156E9-D506-6612-88C1-F891615D5B14}"/>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FDE883BE-C1DD-8CAE-8181-7115BCAA5F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F5D4BF2E-E89A-65B8-6413-AAF5307B6F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886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4C98B6CB-8A00-1882-1902-DB729C583A71}"/>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E38FFD8F-9821-F962-B215-DE958F61E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A8EF3B15-FD09-1CF2-038F-854D897E8C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20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6D2FAB21-23A8-D3E6-A323-1FEE4E87C5AD}"/>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EA32C22B-7F67-BEA1-A692-492062EEF4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5E6D2763-75AA-B830-1623-F5212AAE0F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387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6F115EA6-A2B2-1F50-F6BC-1A84E1D3B6EF}"/>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CA77F612-CB27-C4FE-BE6A-6DC9471236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3F065C74-3AC6-DDBA-5E2D-68E2EAE1A0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964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A15842DE-7D1A-0D18-3E0C-9DCA58012949}"/>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5880F25B-D2E7-FA64-7C76-4887D237B0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43F303CA-95AF-239B-4727-FDC09D436E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84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35DB32E7-21CC-695D-7230-7F2187515D55}"/>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77F4E74B-5B2C-DA37-46D9-7574E80971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B05FE944-4BF2-240E-EAA0-7900CD6EEB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30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E9F6B7C9-E034-EED8-4419-97C74359464F}"/>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A9D863B1-D3EC-45CD-7599-8E7DE18E97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A9747344-6042-0116-8219-EC001D0B40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9959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E9F6B7C9-E034-EED8-4419-97C74359464F}"/>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A9D863B1-D3EC-45CD-7599-8E7DE18E97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A9747344-6042-0116-8219-EC001D0B40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699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E9F6B7C9-E034-EED8-4419-97C74359464F}"/>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A9D863B1-D3EC-45CD-7599-8E7DE18E97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A9747344-6042-0116-8219-EC001D0B40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609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E9F6B7C9-E034-EED8-4419-97C74359464F}"/>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A9D863B1-D3EC-45CD-7599-8E7DE18E97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A9747344-6042-0116-8219-EC001D0B40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59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E9F6B7C9-E034-EED8-4419-97C74359464F}"/>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A9D863B1-D3EC-45CD-7599-8E7DE18E97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A9747344-6042-0116-8219-EC001D0B40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614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FAB86B5D-2811-E42B-5C68-AAC03A725AAC}"/>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F7E8638C-421C-EDBE-1E7D-CCA57D1971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D9843FC1-079F-1D6B-8108-80C0534872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307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FAB86B5D-2811-E42B-5C68-AAC03A725AAC}"/>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F7E8638C-421C-EDBE-1E7D-CCA57D1971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D9843FC1-079F-1D6B-8108-80C0534872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045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FAB86B5D-2811-E42B-5C68-AAC03A725AAC}"/>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F7E8638C-421C-EDBE-1E7D-CCA57D1971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D9843FC1-079F-1D6B-8108-80C0534872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674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FAB86B5D-2811-E42B-5C68-AAC03A725AAC}"/>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F7E8638C-421C-EDBE-1E7D-CCA57D1971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D9843FC1-079F-1D6B-8108-80C0534872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416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EAF526CD-DB47-C1BE-E9E1-449AEE46C27D}"/>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DF7D4DB7-B347-726C-BFF2-5C71253A7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B1866F5C-31F1-AFB7-A2D5-AC1020863F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724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D5A54AF0-8EFA-0B4C-B843-2A6F7942DA51}"/>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305C44A1-B4A7-9BAA-F8C6-FFAFC97980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5D02757A-C398-8648-1625-63E9674C5B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360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C9853ED3-9EF6-12B9-837A-EF2709755028}"/>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0385867D-AD34-FCE3-35E6-01D696E9A4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5A545C5B-766E-EEE6-CC4A-397FDE389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4706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C9853ED3-9EF6-12B9-837A-EF2709755028}"/>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0385867D-AD34-FCE3-35E6-01D696E9A4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5A545C5B-766E-EEE6-CC4A-397FDE389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00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C9853ED3-9EF6-12B9-837A-EF2709755028}"/>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0385867D-AD34-FCE3-35E6-01D696E9A4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5A545C5B-766E-EEE6-CC4A-397FDE389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187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DDEF8358-41E2-4133-AB6E-9F3FAE27045D}"/>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760C58B2-C3B0-F103-00D2-9E5F4AE33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CAB08C02-A0DF-06AB-DF71-4643494412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89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237F401A-8518-3C7B-5701-D6E3B29467E9}"/>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FBDBD1B3-F41B-8CDF-970B-CC97910E19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C3B277E6-4DE3-9C64-102D-D9F95E64E2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353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E1B3CCBA-95C0-7A64-9536-AC876BFDF759}"/>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DB4E77D4-600C-5557-4CDE-EF75CF4853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FC73F020-C184-9724-8745-9FC0F3ABF6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44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0E471A61-10FB-EE09-2063-0E3F0E9FCA0C}"/>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43B1F65F-3AD3-1454-82DC-A96063F6F9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384F9C3D-79D3-DAC3-B797-19D86C0CF3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813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D0722B86-76C1-1C46-95DC-583B78A16CFF}"/>
            </a:ext>
          </a:extLst>
        </p:cNvPr>
        <p:cNvGrpSpPr/>
        <p:nvPr/>
      </p:nvGrpSpPr>
      <p:grpSpPr>
        <a:xfrm>
          <a:off x="0" y="0"/>
          <a:ext cx="0" cy="0"/>
          <a:chOff x="0" y="0"/>
          <a:chExt cx="0" cy="0"/>
        </a:xfrm>
      </p:grpSpPr>
      <p:sp>
        <p:nvSpPr>
          <p:cNvPr id="736" name="Google Shape;736;g2531814c66c_0_0:notes">
            <a:extLst>
              <a:ext uri="{FF2B5EF4-FFF2-40B4-BE49-F238E27FC236}">
                <a16:creationId xmlns:a16="http://schemas.microsoft.com/office/drawing/2014/main" id="{8668C2F8-8FAE-E570-5E8A-135F74AE1F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531814c66c_0_0:notes">
            <a:extLst>
              <a:ext uri="{FF2B5EF4-FFF2-40B4-BE49-F238E27FC236}">
                <a16:creationId xmlns:a16="http://schemas.microsoft.com/office/drawing/2014/main" id="{8DE18E4E-4E76-A629-F8D8-BBF8540D7A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8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649B-17C7-1D79-33CD-C838F918938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B824CFD-3BCF-6861-273E-9D5B471DC9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38991F5-B0CB-A731-20EB-9F474BEC1A7A}"/>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761684CA-61EF-3D16-155E-40978B937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1043FB-4164-FCFC-F639-F647541EC8D3}"/>
              </a:ext>
            </a:extLst>
          </p:cNvPr>
          <p:cNvSpPr>
            <a:spLocks noGrp="1"/>
          </p:cNvSpPr>
          <p:nvPr>
            <p:ph type="sldNum" sz="quarter" idx="12"/>
          </p:nvPr>
        </p:nvSpPr>
        <p:spPr/>
        <p:txBody>
          <a:bodyPr/>
          <a:lstStyle/>
          <a:p>
            <a:fld id="{06C035D1-2223-024D-A35D-7B0BC2AA1C05}" type="slidenum">
              <a:rPr lang="en-US" smtClean="0"/>
              <a:t>‹#›</a:t>
            </a:fld>
            <a:endParaRPr lang="en-US"/>
          </a:p>
        </p:txBody>
      </p:sp>
      <p:cxnSp>
        <p:nvCxnSpPr>
          <p:cNvPr id="8" name="Straight Connector 7">
            <a:extLst>
              <a:ext uri="{FF2B5EF4-FFF2-40B4-BE49-F238E27FC236}">
                <a16:creationId xmlns:a16="http://schemas.microsoft.com/office/drawing/2014/main" id="{D9423CAC-66C1-CA06-B135-FA511CD82B30}"/>
              </a:ext>
            </a:extLst>
          </p:cNvPr>
          <p:cNvCxnSpPr/>
          <p:nvPr userDrawn="1"/>
        </p:nvCxnSpPr>
        <p:spPr>
          <a:xfrm>
            <a:off x="0" y="785194"/>
            <a:ext cx="12192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035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4606-D599-AF50-6C07-E44982A7549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40228D7-4908-662F-E676-D0F593F551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21EDDE-37BC-39B6-CF33-5F9ECC7B31E9}"/>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D04A9053-38B0-1D66-064E-4BFFBC783E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E8741-CCA0-0C0E-EA4D-49DC5D534497}"/>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1874350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CE41D4-6145-A960-59BC-2B7DAC9CD85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62E9733-0065-2D57-B460-11AEA14920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FAF91F-769C-2170-9A4B-A64470A2105F}"/>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441C2DA6-2CB0-29B9-5739-BE3A547C1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94EF2-E864-A479-4E94-48777F259E9B}"/>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1388640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White BG 1 1">
  <p:cSld name="Blank - White BG 1 1">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10963967" y="8"/>
            <a:ext cx="1024835" cy="484056"/>
          </a:xfrm>
          <a:prstGeom prst="rect">
            <a:avLst/>
          </a:prstGeom>
          <a:noFill/>
          <a:ln>
            <a:noFill/>
          </a:ln>
        </p:spPr>
      </p:pic>
      <p:sp>
        <p:nvSpPr>
          <p:cNvPr id="52" name="Google Shape;52;p13"/>
          <p:cNvSpPr txBox="1">
            <a:spLocks noGrp="1"/>
          </p:cNvSpPr>
          <p:nvPr>
            <p:ph type="title"/>
          </p:nvPr>
        </p:nvSpPr>
        <p:spPr>
          <a:xfrm>
            <a:off x="414800" y="288567"/>
            <a:ext cx="10111600"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2"/>
              </a:buClr>
              <a:buSzPts val="2200"/>
              <a:buFont typeface="Work Sans"/>
              <a:buNone/>
              <a:defRPr sz="2933">
                <a:solidFill>
                  <a:schemeClr val="lt2"/>
                </a:solidFill>
                <a:latin typeface="Work Sans"/>
                <a:ea typeface="Work Sans"/>
                <a:cs typeface="Work Sans"/>
                <a:sym typeface="Work Sans"/>
              </a:defRPr>
            </a:lvl1pPr>
            <a:lvl2pPr lvl="1"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2pPr>
            <a:lvl3pPr lvl="2"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3pPr>
            <a:lvl4pPr lvl="3"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4pPr>
            <a:lvl5pPr lvl="4"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5pPr>
            <a:lvl6pPr lvl="5"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6pPr>
            <a:lvl7pPr lvl="6"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7pPr>
            <a:lvl8pPr lvl="7"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8pPr>
            <a:lvl9pPr lvl="8" algn="l" rtl="0">
              <a:lnSpc>
                <a:spcPct val="100000"/>
              </a:lnSpc>
              <a:spcBef>
                <a:spcPts val="0"/>
              </a:spcBef>
              <a:spcAft>
                <a:spcPts val="0"/>
              </a:spcAft>
              <a:buClr>
                <a:srgbClr val="080828"/>
              </a:buClr>
              <a:buSzPts val="2400"/>
              <a:buFont typeface="Raleway"/>
              <a:buNone/>
              <a:defRPr sz="3200" b="1">
                <a:solidFill>
                  <a:srgbClr val="080828"/>
                </a:solidFill>
                <a:latin typeface="Raleway"/>
                <a:ea typeface="Raleway"/>
                <a:cs typeface="Raleway"/>
                <a:sym typeface="Raleway"/>
              </a:defRPr>
            </a:lvl9pPr>
          </a:lstStyle>
          <a:p>
            <a:endParaRPr/>
          </a:p>
        </p:txBody>
      </p:sp>
      <p:sp>
        <p:nvSpPr>
          <p:cNvPr id="53" name="Google Shape;53;p13"/>
          <p:cNvSpPr txBox="1">
            <a:spLocks noGrp="1"/>
          </p:cNvSpPr>
          <p:nvPr>
            <p:ph type="subTitle" idx="1"/>
          </p:nvPr>
        </p:nvSpPr>
        <p:spPr>
          <a:xfrm>
            <a:off x="414800" y="831013"/>
            <a:ext cx="10111600" cy="484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600">
                <a:solidFill>
                  <a:schemeClr val="accent5"/>
                </a:solidFill>
                <a:latin typeface="Work Sans"/>
                <a:ea typeface="Work Sans"/>
                <a:cs typeface="Work Sans"/>
                <a:sym typeface="Work Sans"/>
              </a:defRPr>
            </a:lvl1pPr>
            <a:lvl2pPr lvl="1" algn="l" rtl="0">
              <a:lnSpc>
                <a:spcPct val="100000"/>
              </a:lnSpc>
              <a:spcBef>
                <a:spcPts val="0"/>
              </a:spcBef>
              <a:spcAft>
                <a:spcPts val="0"/>
              </a:spcAft>
              <a:buSzPts val="1400"/>
              <a:buNone/>
              <a:defRPr sz="1600">
                <a:latin typeface="Work Sans"/>
                <a:ea typeface="Work Sans"/>
                <a:cs typeface="Work Sans"/>
                <a:sym typeface="Work Sans"/>
              </a:defRPr>
            </a:lvl2pPr>
            <a:lvl3pPr lvl="2" algn="l" rtl="0">
              <a:lnSpc>
                <a:spcPct val="100000"/>
              </a:lnSpc>
              <a:spcBef>
                <a:spcPts val="0"/>
              </a:spcBef>
              <a:spcAft>
                <a:spcPts val="0"/>
              </a:spcAft>
              <a:buSzPts val="1400"/>
              <a:buNone/>
              <a:defRPr sz="1600">
                <a:latin typeface="Work Sans"/>
                <a:ea typeface="Work Sans"/>
                <a:cs typeface="Work Sans"/>
                <a:sym typeface="Work Sans"/>
              </a:defRPr>
            </a:lvl3pPr>
            <a:lvl4pPr lvl="3" algn="l" rtl="0">
              <a:lnSpc>
                <a:spcPct val="100000"/>
              </a:lnSpc>
              <a:spcBef>
                <a:spcPts val="0"/>
              </a:spcBef>
              <a:spcAft>
                <a:spcPts val="0"/>
              </a:spcAft>
              <a:buSzPts val="1400"/>
              <a:buNone/>
              <a:defRPr sz="1600">
                <a:latin typeface="Work Sans"/>
                <a:ea typeface="Work Sans"/>
                <a:cs typeface="Work Sans"/>
                <a:sym typeface="Work Sans"/>
              </a:defRPr>
            </a:lvl4pPr>
            <a:lvl5pPr lvl="4" algn="l" rtl="0">
              <a:lnSpc>
                <a:spcPct val="100000"/>
              </a:lnSpc>
              <a:spcBef>
                <a:spcPts val="0"/>
              </a:spcBef>
              <a:spcAft>
                <a:spcPts val="0"/>
              </a:spcAft>
              <a:buSzPts val="1400"/>
              <a:buNone/>
              <a:defRPr sz="1600">
                <a:latin typeface="Work Sans"/>
                <a:ea typeface="Work Sans"/>
                <a:cs typeface="Work Sans"/>
                <a:sym typeface="Work Sans"/>
              </a:defRPr>
            </a:lvl5pPr>
            <a:lvl6pPr lvl="5" algn="l" rtl="0">
              <a:lnSpc>
                <a:spcPct val="100000"/>
              </a:lnSpc>
              <a:spcBef>
                <a:spcPts val="0"/>
              </a:spcBef>
              <a:spcAft>
                <a:spcPts val="0"/>
              </a:spcAft>
              <a:buSzPts val="1400"/>
              <a:buNone/>
              <a:defRPr sz="1600">
                <a:latin typeface="Work Sans"/>
                <a:ea typeface="Work Sans"/>
                <a:cs typeface="Work Sans"/>
                <a:sym typeface="Work Sans"/>
              </a:defRPr>
            </a:lvl6pPr>
            <a:lvl7pPr lvl="6" algn="l" rtl="0">
              <a:lnSpc>
                <a:spcPct val="100000"/>
              </a:lnSpc>
              <a:spcBef>
                <a:spcPts val="0"/>
              </a:spcBef>
              <a:spcAft>
                <a:spcPts val="0"/>
              </a:spcAft>
              <a:buSzPts val="1400"/>
              <a:buNone/>
              <a:defRPr sz="1600">
                <a:latin typeface="Work Sans"/>
                <a:ea typeface="Work Sans"/>
                <a:cs typeface="Work Sans"/>
                <a:sym typeface="Work Sans"/>
              </a:defRPr>
            </a:lvl7pPr>
            <a:lvl8pPr lvl="7" algn="l" rtl="0">
              <a:lnSpc>
                <a:spcPct val="100000"/>
              </a:lnSpc>
              <a:spcBef>
                <a:spcPts val="0"/>
              </a:spcBef>
              <a:spcAft>
                <a:spcPts val="0"/>
              </a:spcAft>
              <a:buSzPts val="1400"/>
              <a:buNone/>
              <a:defRPr sz="1600">
                <a:latin typeface="Work Sans"/>
                <a:ea typeface="Work Sans"/>
                <a:cs typeface="Work Sans"/>
                <a:sym typeface="Work Sans"/>
              </a:defRPr>
            </a:lvl8pPr>
            <a:lvl9pPr lvl="8" algn="l" rtl="0">
              <a:lnSpc>
                <a:spcPct val="100000"/>
              </a:lnSpc>
              <a:spcBef>
                <a:spcPts val="0"/>
              </a:spcBef>
              <a:spcAft>
                <a:spcPts val="0"/>
              </a:spcAft>
              <a:buSzPts val="1400"/>
              <a:buNone/>
              <a:defRPr sz="1600">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980385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9A3F-B94B-831B-E6C0-9ABB7C35126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6DB85A9-C339-9151-C2F8-23E133AE771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5A2114-2BA7-8381-91C1-930D7EFEC0DF}"/>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9EEC5CD4-8EEB-AEC3-D5B6-BD6389F78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1AD7E-1B77-2AA0-FF74-726B83A57003}"/>
              </a:ext>
            </a:extLst>
          </p:cNvPr>
          <p:cNvSpPr>
            <a:spLocks noGrp="1"/>
          </p:cNvSpPr>
          <p:nvPr>
            <p:ph type="sldNum" sz="quarter" idx="12"/>
          </p:nvPr>
        </p:nvSpPr>
        <p:spPr/>
        <p:txBody>
          <a:bodyPr/>
          <a:lstStyle/>
          <a:p>
            <a:fld id="{06C035D1-2223-024D-A35D-7B0BC2AA1C05}" type="slidenum">
              <a:rPr lang="en-US" smtClean="0"/>
              <a:t>‹#›</a:t>
            </a:fld>
            <a:endParaRPr lang="en-US"/>
          </a:p>
        </p:txBody>
      </p:sp>
      <p:cxnSp>
        <p:nvCxnSpPr>
          <p:cNvPr id="7" name="Straight Connector 6">
            <a:extLst>
              <a:ext uri="{FF2B5EF4-FFF2-40B4-BE49-F238E27FC236}">
                <a16:creationId xmlns:a16="http://schemas.microsoft.com/office/drawing/2014/main" id="{BEC852EC-2FAB-959A-0B1F-B9D4F9E97F00}"/>
              </a:ext>
            </a:extLst>
          </p:cNvPr>
          <p:cNvCxnSpPr/>
          <p:nvPr userDrawn="1"/>
        </p:nvCxnSpPr>
        <p:spPr>
          <a:xfrm>
            <a:off x="0" y="974035"/>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360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B90A-AAB2-52F3-DC36-AA268EA22C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1233688-F6F4-712E-5804-79BFCE540A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18B7A10-261C-9C8B-C7F2-4868A155A68B}"/>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209CEB13-DE70-3782-EC66-BCA908182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56D5E-B1FB-5482-5B27-90D3C6AA7FB6}"/>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1064135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EC1A-8ADC-BE0C-E938-A0EDA67DA15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CA5E8B-F592-8087-985F-C39AE877D75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5AC306E-6F59-F8F6-1412-B9F5BAA4DBD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DFAA2C6-A206-F0FD-4F50-37D0F465B52E}"/>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6" name="Footer Placeholder 5">
            <a:extLst>
              <a:ext uri="{FF2B5EF4-FFF2-40B4-BE49-F238E27FC236}">
                <a16:creationId xmlns:a16="http://schemas.microsoft.com/office/drawing/2014/main" id="{8FF7F70C-5BCA-F7AE-CE40-BB7F321917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524977-CB77-578B-B1CD-6FD2A93F81DD}"/>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303950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3265-66A7-0E84-1B9D-C7AD2F396AF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C93B1CB-922E-E49D-7BBE-C272F0274E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D60BA6D-2859-B2E4-2C3A-4B71B0B515B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A45D9E1-21F4-7E5E-07E3-EDD8F2C749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0F13BA-FCB1-0A93-6C2F-AAE470D8CA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16C5852-2DDF-0C18-F966-250B0F36B5E9}"/>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8" name="Footer Placeholder 7">
            <a:extLst>
              <a:ext uri="{FF2B5EF4-FFF2-40B4-BE49-F238E27FC236}">
                <a16:creationId xmlns:a16="http://schemas.microsoft.com/office/drawing/2014/main" id="{92226EE9-50FD-D9ED-6848-6110D5EF24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11F597-453D-7371-6525-045556A686A1}"/>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2068559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E9410-8CAA-DABB-850D-00AA0459AF8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B0FF7F3-5C7E-946F-0AE0-41B0B3EFC8AE}"/>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4" name="Footer Placeholder 3">
            <a:extLst>
              <a:ext uri="{FF2B5EF4-FFF2-40B4-BE49-F238E27FC236}">
                <a16:creationId xmlns:a16="http://schemas.microsoft.com/office/drawing/2014/main" id="{FC1612BF-AEE8-28C4-C220-F774D3EDE9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9F5CF9-407C-9DBB-BBC4-6E1AC7CC9976}"/>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3550328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089250-93D1-5154-0F18-699552981496}"/>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3" name="Footer Placeholder 2">
            <a:extLst>
              <a:ext uri="{FF2B5EF4-FFF2-40B4-BE49-F238E27FC236}">
                <a16:creationId xmlns:a16="http://schemas.microsoft.com/office/drawing/2014/main" id="{5CAB1CA0-C453-BC27-7B3A-4DC199273D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BE49E0-F9DE-764F-F2E2-66E20DF9491D}"/>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2208687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6867-70E0-B582-904B-E5A01A2177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A2B90A4-8CF1-7508-F433-97E7A5CB97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BDC7782-FE8E-424B-7EB7-94B3C29D51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A5DEE2-9953-9CEB-D2E1-E4790A8D8416}"/>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6" name="Footer Placeholder 5">
            <a:extLst>
              <a:ext uri="{FF2B5EF4-FFF2-40B4-BE49-F238E27FC236}">
                <a16:creationId xmlns:a16="http://schemas.microsoft.com/office/drawing/2014/main" id="{1658368D-BE2D-A74C-72FF-D073159AC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84EA9-73F3-C77E-FB0C-13D6774C446B}"/>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1142654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8676-7EDB-74E9-5D95-032F2CF37D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F17EDE3-2ED7-FC35-7904-FFF177D55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3207C5-2E95-91AB-A397-33C72C7EC3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EFD4DC-0DCC-5AA3-3385-A41348885D66}"/>
              </a:ext>
            </a:extLst>
          </p:cNvPr>
          <p:cNvSpPr>
            <a:spLocks noGrp="1"/>
          </p:cNvSpPr>
          <p:nvPr>
            <p:ph type="dt" sz="half" idx="10"/>
          </p:nvPr>
        </p:nvSpPr>
        <p:spPr/>
        <p:txBody>
          <a:bodyPr/>
          <a:lstStyle/>
          <a:p>
            <a:fld id="{546AF7E9-4AE0-104E-924D-83ECF124A6BE}" type="datetimeFigureOut">
              <a:rPr lang="en-US" smtClean="0"/>
              <a:t>3/3/24</a:t>
            </a:fld>
            <a:endParaRPr lang="en-US"/>
          </a:p>
        </p:txBody>
      </p:sp>
      <p:sp>
        <p:nvSpPr>
          <p:cNvPr id="6" name="Footer Placeholder 5">
            <a:extLst>
              <a:ext uri="{FF2B5EF4-FFF2-40B4-BE49-F238E27FC236}">
                <a16:creationId xmlns:a16="http://schemas.microsoft.com/office/drawing/2014/main" id="{4C1205C8-6441-742A-3370-065FB4F6C5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F23452-3450-A264-C33A-E3B1897464E0}"/>
              </a:ext>
            </a:extLst>
          </p:cNvPr>
          <p:cNvSpPr>
            <a:spLocks noGrp="1"/>
          </p:cNvSpPr>
          <p:nvPr>
            <p:ph type="sldNum" sz="quarter" idx="12"/>
          </p:nvPr>
        </p:nvSpPr>
        <p:spPr/>
        <p:txBody>
          <a:bodyPr/>
          <a:lstStyle/>
          <a:p>
            <a:fld id="{06C035D1-2223-024D-A35D-7B0BC2AA1C05}" type="slidenum">
              <a:rPr lang="en-US" smtClean="0"/>
              <a:t>‹#›</a:t>
            </a:fld>
            <a:endParaRPr lang="en-US"/>
          </a:p>
        </p:txBody>
      </p:sp>
    </p:spTree>
    <p:extLst>
      <p:ext uri="{BB962C8B-B14F-4D97-AF65-F5344CB8AC3E}">
        <p14:creationId xmlns:p14="http://schemas.microsoft.com/office/powerpoint/2010/main" val="4160798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7C97A8-4196-5AD5-FEF6-6D99BE3EB9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2451551-B769-8C15-C289-92397B8E98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7E4DA-F633-C468-F352-7A66EFF71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6AF7E9-4AE0-104E-924D-83ECF124A6BE}" type="datetimeFigureOut">
              <a:rPr lang="en-US" smtClean="0"/>
              <a:t>3/3/24</a:t>
            </a:fld>
            <a:endParaRPr lang="en-US"/>
          </a:p>
        </p:txBody>
      </p:sp>
      <p:sp>
        <p:nvSpPr>
          <p:cNvPr id="5" name="Footer Placeholder 4">
            <a:extLst>
              <a:ext uri="{FF2B5EF4-FFF2-40B4-BE49-F238E27FC236}">
                <a16:creationId xmlns:a16="http://schemas.microsoft.com/office/drawing/2014/main" id="{B99F7CE8-E36A-EA7A-7C65-15ED78670A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F36881-C404-62A8-699D-6BE942EEBE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C035D1-2223-024D-A35D-7B0BC2AA1C05}" type="slidenum">
              <a:rPr lang="en-US" smtClean="0"/>
              <a:t>‹#›</a:t>
            </a:fld>
            <a:endParaRPr lang="en-US"/>
          </a:p>
        </p:txBody>
      </p:sp>
    </p:spTree>
    <p:extLst>
      <p:ext uri="{BB962C8B-B14F-4D97-AF65-F5344CB8AC3E}">
        <p14:creationId xmlns:p14="http://schemas.microsoft.com/office/powerpoint/2010/main" val="2286518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udlbook.github.io/udlbook/"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arxiv.org/pdf/1502.01852.pdf" TargetMode="External"/><Relationship Id="rId4" Type="http://schemas.openxmlformats.org/officeDocument/2006/relationships/image" Target="../media/image10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udlbook.github.io/udlboo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udlbook.github.io/udlboo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udlbook.github.io/udlbook/"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1607.06450"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www.jmlr.org/papers/volume3/bengio03a/bengio03a.pdf"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hyperlink" Target="https://www.jmlr.org/papers/volume3/bengio03a/bengio03a.pdf"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udlbook.github.io/udlboo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fit.vutbr.cz/research/groups/speech/publi/2010/mikolov_interspeech2010_IS100722.pdf"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hyperlink" Target="http://www.comp.hkbu.edu.hk/~markus/teaching/comp7650/tnn-94-gradient.pdf"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udlbook.github.io/udlbook/"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pdf/1308.0850.pdf"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1308.0850.pdf"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1308.0850.pdf"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pdf/1409.3215.pdf"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hyperlink" Target="https://arxiv.org/pdf/1409.1259.pdf" TargetMode="External"/><Relationship Id="rId4" Type="http://schemas.openxmlformats.org/officeDocument/2006/relationships/hyperlink" Target="https://arxiv.org/pdf/1409.0473.pdf"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pdf/1412.3555.pdf"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www.cs.toronto.edu/~fritz/absps/imagenet.pdf"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1645C-887A-B52A-CF00-80B8E7B9BF25}"/>
              </a:ext>
            </a:extLst>
          </p:cNvPr>
          <p:cNvSpPr>
            <a:spLocks noGrp="1"/>
          </p:cNvSpPr>
          <p:nvPr>
            <p:ph type="ctrTitle"/>
          </p:nvPr>
        </p:nvSpPr>
        <p:spPr/>
        <p:txBody>
          <a:bodyPr/>
          <a:lstStyle/>
          <a:p>
            <a:r>
              <a:rPr lang="en-US" dirty="0">
                <a:latin typeface="Work Sans" pitchFamily="2" charset="77"/>
              </a:rPr>
              <a:t>Deep learning</a:t>
            </a:r>
            <a:br>
              <a:rPr lang="en-US" dirty="0">
                <a:latin typeface="Work Sans" pitchFamily="2" charset="77"/>
              </a:rPr>
            </a:br>
            <a:r>
              <a:rPr lang="en-US" sz="2400" dirty="0">
                <a:latin typeface="Work Sans" pitchFamily="2" charset="77"/>
              </a:rPr>
              <a:t>Unpacking Transformers, LLMs and image generation</a:t>
            </a:r>
          </a:p>
        </p:txBody>
      </p:sp>
      <p:sp>
        <p:nvSpPr>
          <p:cNvPr id="3" name="Subtitle 2">
            <a:extLst>
              <a:ext uri="{FF2B5EF4-FFF2-40B4-BE49-F238E27FC236}">
                <a16:creationId xmlns:a16="http://schemas.microsoft.com/office/drawing/2014/main" id="{4F6829A5-AC10-4E82-3323-892FEF19F31A}"/>
              </a:ext>
            </a:extLst>
          </p:cNvPr>
          <p:cNvSpPr>
            <a:spLocks noGrp="1"/>
          </p:cNvSpPr>
          <p:nvPr>
            <p:ph type="subTitle" idx="1"/>
          </p:nvPr>
        </p:nvSpPr>
        <p:spPr>
          <a:xfrm>
            <a:off x="1524000" y="4973638"/>
            <a:ext cx="9144000" cy="1655762"/>
          </a:xfrm>
        </p:spPr>
        <p:txBody>
          <a:bodyPr>
            <a:normAutofit/>
          </a:bodyPr>
          <a:lstStyle/>
          <a:p>
            <a:r>
              <a:rPr lang="en-US" sz="4400" dirty="0">
                <a:latin typeface="Work Sans" pitchFamily="2" charset="77"/>
              </a:rPr>
              <a:t>Session 2</a:t>
            </a:r>
          </a:p>
        </p:txBody>
      </p:sp>
      <p:pic>
        <p:nvPicPr>
          <p:cNvPr id="1026" name="Picture 2" descr="ENSAE Paris - Wikipedia">
            <a:extLst>
              <a:ext uri="{FF2B5EF4-FFF2-40B4-BE49-F238E27FC236}">
                <a16:creationId xmlns:a16="http://schemas.microsoft.com/office/drawing/2014/main" id="{6393161C-A147-391B-19A6-13FBCAFC6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01" y="-87098"/>
            <a:ext cx="2243685" cy="150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04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graph of a function&#10;&#10;Description automatically generated">
            <a:extLst>
              <a:ext uri="{FF2B5EF4-FFF2-40B4-BE49-F238E27FC236}">
                <a16:creationId xmlns:a16="http://schemas.microsoft.com/office/drawing/2014/main" id="{2D74E98F-90E0-AFEE-74AF-99D5AB02B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381" y="1018829"/>
            <a:ext cx="6442881" cy="5533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635005-052C-0DE9-C69B-C80934A5482D}"/>
              </a:ext>
            </a:extLst>
          </p:cNvPr>
          <p:cNvSpPr txBox="1"/>
          <p:nvPr/>
        </p:nvSpPr>
        <p:spPr>
          <a:xfrm>
            <a:off x="528267" y="318052"/>
            <a:ext cx="2321469" cy="461665"/>
          </a:xfrm>
          <a:prstGeom prst="rect">
            <a:avLst/>
          </a:prstGeom>
          <a:noFill/>
        </p:spPr>
        <p:txBody>
          <a:bodyPr wrap="none" rtlCol="0">
            <a:spAutoFit/>
          </a:bodyPr>
          <a:lstStyle/>
          <a:p>
            <a:r>
              <a:rPr lang="en-US" sz="2400" dirty="0">
                <a:solidFill>
                  <a:schemeClr val="tx2"/>
                </a:solidFill>
                <a:latin typeface="Work Sans" pitchFamily="2" charset="77"/>
              </a:rPr>
              <a:t>Regularization</a:t>
            </a:r>
          </a:p>
        </p:txBody>
      </p:sp>
      <p:sp>
        <p:nvSpPr>
          <p:cNvPr id="5" name="TextBox 4">
            <a:extLst>
              <a:ext uri="{FF2B5EF4-FFF2-40B4-BE49-F238E27FC236}">
                <a16:creationId xmlns:a16="http://schemas.microsoft.com/office/drawing/2014/main" id="{C7E85161-CFAC-4F3A-29F0-F83A16A60619}"/>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1085577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5773880E-7A79-D395-2C95-90EC2100F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3DF73C5-2F3D-2E42-9869-78A7BDFA50CB}"/>
              </a:ext>
            </a:extLst>
          </p:cNvPr>
          <p:cNvSpPr txBox="1"/>
          <p:nvPr/>
        </p:nvSpPr>
        <p:spPr>
          <a:xfrm>
            <a:off x="528267" y="318052"/>
            <a:ext cx="2321469" cy="461665"/>
          </a:xfrm>
          <a:prstGeom prst="rect">
            <a:avLst/>
          </a:prstGeom>
          <a:noFill/>
        </p:spPr>
        <p:txBody>
          <a:bodyPr wrap="none" rtlCol="0">
            <a:spAutoFit/>
          </a:bodyPr>
          <a:lstStyle/>
          <a:p>
            <a:r>
              <a:rPr lang="en-US" sz="2400" dirty="0">
                <a:solidFill>
                  <a:schemeClr val="tx2"/>
                </a:solidFill>
                <a:latin typeface="Work Sans" pitchFamily="2" charset="77"/>
              </a:rPr>
              <a:t>Regularization</a:t>
            </a:r>
          </a:p>
        </p:txBody>
      </p:sp>
      <p:sp>
        <p:nvSpPr>
          <p:cNvPr id="10" name="TextBox 9">
            <a:extLst>
              <a:ext uri="{FF2B5EF4-FFF2-40B4-BE49-F238E27FC236}">
                <a16:creationId xmlns:a16="http://schemas.microsoft.com/office/drawing/2014/main" id="{6B9B9B68-E15E-7C0B-EC06-B938ED7B6BAC}"/>
              </a:ext>
            </a:extLst>
          </p:cNvPr>
          <p:cNvSpPr txBox="1"/>
          <p:nvPr/>
        </p:nvSpPr>
        <p:spPr>
          <a:xfrm>
            <a:off x="528267" y="1172819"/>
            <a:ext cx="9967455" cy="671851"/>
          </a:xfrm>
          <a:prstGeom prst="rect">
            <a:avLst/>
          </a:prstGeom>
          <a:noFill/>
        </p:spPr>
        <p:txBody>
          <a:bodyPr wrap="square" rtlCol="0">
            <a:spAutoFit/>
          </a:bodyPr>
          <a:lstStyle/>
          <a:p>
            <a:pPr>
              <a:lnSpc>
                <a:spcPct val="150000"/>
              </a:lnSpc>
            </a:pPr>
            <a:r>
              <a:rPr lang="en-US" sz="2800" dirty="0">
                <a:solidFill>
                  <a:schemeClr val="accent1"/>
                </a:solidFill>
              </a:rPr>
              <a:t>Implicit</a:t>
            </a:r>
            <a:r>
              <a:rPr lang="en-US" sz="2800" dirty="0">
                <a:solidFill>
                  <a:schemeClr val="tx2"/>
                </a:solidFill>
              </a:rPr>
              <a:t> regularization due to gradient descent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81E1AA-3516-8CA4-0D2E-83C690E50BF0}"/>
                  </a:ext>
                </a:extLst>
              </p:cNvPr>
              <p:cNvSpPr txBox="1"/>
              <p:nvPr/>
            </p:nvSpPr>
            <p:spPr>
              <a:xfrm>
                <a:off x="4020376" y="2605414"/>
                <a:ext cx="2605906"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𝜂</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num>
                        <m:den>
                          <m:r>
                            <a:rPr lang="en-US" sz="2400" b="0" i="1" smtClean="0">
                              <a:latin typeface="Cambria Math" panose="02040503050406030204" pitchFamily="18" charset="0"/>
                              <a:ea typeface="Cambria Math" panose="02040503050406030204" pitchFamily="18" charset="0"/>
                            </a:rPr>
                            <m:t>𝜕𝜔</m:t>
                          </m:r>
                        </m:den>
                      </m:f>
                    </m:oMath>
                  </m:oMathPara>
                </a14:m>
                <a:endParaRPr lang="en-US" sz="2400" dirty="0"/>
              </a:p>
            </p:txBody>
          </p:sp>
        </mc:Choice>
        <mc:Fallback xmlns="">
          <p:sp>
            <p:nvSpPr>
              <p:cNvPr id="6" name="TextBox 5">
                <a:extLst>
                  <a:ext uri="{FF2B5EF4-FFF2-40B4-BE49-F238E27FC236}">
                    <a16:creationId xmlns:a16="http://schemas.microsoft.com/office/drawing/2014/main" id="{9A81E1AA-3516-8CA4-0D2E-83C690E50BF0}"/>
                  </a:ext>
                </a:extLst>
              </p:cNvPr>
              <p:cNvSpPr txBox="1">
                <a:spLocks noRot="1" noChangeAspect="1" noMove="1" noResize="1" noEditPoints="1" noAdjustHandles="1" noChangeArrowheads="1" noChangeShapeType="1" noTextEdit="1"/>
              </p:cNvSpPr>
              <p:nvPr/>
            </p:nvSpPr>
            <p:spPr>
              <a:xfrm>
                <a:off x="4020376" y="2605414"/>
                <a:ext cx="2605906" cy="702308"/>
              </a:xfrm>
              <a:prstGeom prst="rect">
                <a:avLst/>
              </a:prstGeom>
              <a:blipFill>
                <a:blip r:embed="rId3"/>
                <a:stretch>
                  <a:fillRect l="-971" r="-2427" b="-140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345BA61-2EC3-3E92-565E-F6A89C38AE99}"/>
              </a:ext>
            </a:extLst>
          </p:cNvPr>
          <p:cNvSpPr txBox="1"/>
          <p:nvPr/>
        </p:nvSpPr>
        <p:spPr>
          <a:xfrm>
            <a:off x="8146968" y="5387001"/>
            <a:ext cx="2239716" cy="369332"/>
          </a:xfrm>
          <a:prstGeom prst="rect">
            <a:avLst/>
          </a:prstGeom>
          <a:noFill/>
        </p:spPr>
        <p:txBody>
          <a:bodyPr wrap="none" rtlCol="0">
            <a:spAutoFit/>
          </a:bodyPr>
          <a:lstStyle/>
          <a:p>
            <a:r>
              <a:rPr lang="en-US" dirty="0">
                <a:solidFill>
                  <a:schemeClr val="accent1"/>
                </a:solidFill>
                <a:latin typeface="Segoe Script" panose="020B0804020000000003" pitchFamily="34" charset="0"/>
              </a:rPr>
              <a:t>implicit penalty</a:t>
            </a:r>
          </a:p>
        </p:txBody>
      </p:sp>
      <p:cxnSp>
        <p:nvCxnSpPr>
          <p:cNvPr id="9" name="Curved Connector 8">
            <a:extLst>
              <a:ext uri="{FF2B5EF4-FFF2-40B4-BE49-F238E27FC236}">
                <a16:creationId xmlns:a16="http://schemas.microsoft.com/office/drawing/2014/main" id="{71AA893A-3485-558B-D2A0-3C4B98DABEA4}"/>
              </a:ext>
            </a:extLst>
          </p:cNvPr>
          <p:cNvCxnSpPr>
            <a:cxnSpLocks/>
          </p:cNvCxnSpPr>
          <p:nvPr/>
        </p:nvCxnSpPr>
        <p:spPr>
          <a:xfrm rot="10800000">
            <a:off x="6626282" y="5068955"/>
            <a:ext cx="1520689" cy="548233"/>
          </a:xfrm>
          <a:prstGeom prst="curvedConnector3">
            <a:avLst>
              <a:gd name="adj1" fmla="val 100327"/>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C0C0F62-78C3-1BFD-CF46-DEA668832C3B}"/>
                  </a:ext>
                </a:extLst>
              </p:cNvPr>
              <p:cNvSpPr txBox="1"/>
              <p:nvPr/>
            </p:nvSpPr>
            <p:spPr>
              <a:xfrm>
                <a:off x="3817301" y="4119475"/>
                <a:ext cx="3488776" cy="7851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𝐺𝐷</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𝜔</m:t>
                          </m:r>
                        </m:e>
                      </m:d>
                      <m:r>
                        <a:rPr lang="en-US" sz="2400" b="0" i="1" smtClean="0">
                          <a:latin typeface="Cambria Math" panose="02040503050406030204" pitchFamily="18" charset="0"/>
                        </a:rPr>
                        <m:t>=</m:t>
                      </m:r>
                      <m:r>
                        <a:rPr lang="en-US" sz="2400" b="0" i="1" smtClean="0">
                          <a:latin typeface="Cambria Math" panose="02040503050406030204" pitchFamily="18" charset="0"/>
                        </a:rPr>
                        <m:t>𝐿</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𝜔</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𝜂</m:t>
                          </m:r>
                        </m:num>
                        <m:den>
                          <m:r>
                            <a:rPr lang="en-US" sz="2400" b="0" i="1" smtClean="0">
                              <a:latin typeface="Cambria Math" panose="02040503050406030204" pitchFamily="18" charset="0"/>
                            </a:rPr>
                            <m:t>4</m:t>
                          </m:r>
                        </m:den>
                      </m:f>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num>
                                <m:den>
                                  <m:r>
                                    <a:rPr lang="en-US" sz="2400" b="0" i="1" smtClean="0">
                                      <a:latin typeface="Cambria Math" panose="02040503050406030204" pitchFamily="18" charset="0"/>
                                      <a:ea typeface="Cambria Math" panose="02040503050406030204" pitchFamily="18" charset="0"/>
                                    </a:rPr>
                                    <m:t>𝜕𝜔</m:t>
                                  </m:r>
                                </m:den>
                              </m:f>
                            </m:e>
                          </m:d>
                        </m:e>
                        <m:sup>
                          <m:r>
                            <a:rPr lang="en-US" sz="2400" b="0" i="1" smtClean="0">
                              <a:latin typeface="Cambria Math" panose="02040503050406030204" pitchFamily="18" charset="0"/>
                            </a:rPr>
                            <m:t>2</m:t>
                          </m:r>
                        </m:sup>
                      </m:sSup>
                    </m:oMath>
                  </m:oMathPara>
                </a14:m>
                <a:endParaRPr lang="en-US" sz="2400" dirty="0"/>
              </a:p>
            </p:txBody>
          </p:sp>
        </mc:Choice>
        <mc:Fallback xmlns="">
          <p:sp>
            <p:nvSpPr>
              <p:cNvPr id="2" name="TextBox 1">
                <a:extLst>
                  <a:ext uri="{FF2B5EF4-FFF2-40B4-BE49-F238E27FC236}">
                    <a16:creationId xmlns:a16="http://schemas.microsoft.com/office/drawing/2014/main" id="{0C0C0F62-78C3-1BFD-CF46-DEA668832C3B}"/>
                  </a:ext>
                </a:extLst>
              </p:cNvPr>
              <p:cNvSpPr txBox="1">
                <a:spLocks noRot="1" noChangeAspect="1" noMove="1" noResize="1" noEditPoints="1" noAdjustHandles="1" noChangeArrowheads="1" noChangeShapeType="1" noTextEdit="1"/>
              </p:cNvSpPr>
              <p:nvPr/>
            </p:nvSpPr>
            <p:spPr>
              <a:xfrm>
                <a:off x="3817301" y="4119475"/>
                <a:ext cx="3488776" cy="785151"/>
              </a:xfrm>
              <a:prstGeom prst="rect">
                <a:avLst/>
              </a:prstGeom>
              <a:blipFill>
                <a:blip r:embed="rId4"/>
                <a:stretch>
                  <a:fillRect l="-1449" b="-11111"/>
                </a:stretch>
              </a:blipFill>
            </p:spPr>
            <p:txBody>
              <a:bodyPr/>
              <a:lstStyle/>
              <a:p>
                <a:r>
                  <a:rPr lang="en-US">
                    <a:noFill/>
                  </a:rPr>
                  <a:t> </a:t>
                </a:r>
              </a:p>
            </p:txBody>
          </p:sp>
        </mc:Fallback>
      </mc:AlternateContent>
    </p:spTree>
    <p:extLst>
      <p:ext uri="{BB962C8B-B14F-4D97-AF65-F5344CB8AC3E}">
        <p14:creationId xmlns:p14="http://schemas.microsoft.com/office/powerpoint/2010/main" val="364901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432425E9-77CC-4D3E-2CB4-FA3315BA3B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40DBDE-D894-9CBF-32A5-760B496FCD9F}"/>
              </a:ext>
            </a:extLst>
          </p:cNvPr>
          <p:cNvSpPr txBox="1"/>
          <p:nvPr/>
        </p:nvSpPr>
        <p:spPr>
          <a:xfrm>
            <a:off x="528267" y="318052"/>
            <a:ext cx="2321469" cy="461665"/>
          </a:xfrm>
          <a:prstGeom prst="rect">
            <a:avLst/>
          </a:prstGeom>
          <a:noFill/>
        </p:spPr>
        <p:txBody>
          <a:bodyPr wrap="none" rtlCol="0">
            <a:spAutoFit/>
          </a:bodyPr>
          <a:lstStyle/>
          <a:p>
            <a:r>
              <a:rPr lang="en-US" sz="2400" dirty="0">
                <a:solidFill>
                  <a:schemeClr val="tx2"/>
                </a:solidFill>
                <a:latin typeface="Work Sans" pitchFamily="2" charset="77"/>
              </a:rPr>
              <a:t>Regularization</a:t>
            </a:r>
          </a:p>
        </p:txBody>
      </p:sp>
      <p:sp>
        <p:nvSpPr>
          <p:cNvPr id="10" name="TextBox 9">
            <a:extLst>
              <a:ext uri="{FF2B5EF4-FFF2-40B4-BE49-F238E27FC236}">
                <a16:creationId xmlns:a16="http://schemas.microsoft.com/office/drawing/2014/main" id="{420D8BA3-0F1C-5E94-DE3F-C96032DF836F}"/>
              </a:ext>
            </a:extLst>
          </p:cNvPr>
          <p:cNvSpPr txBox="1"/>
          <p:nvPr/>
        </p:nvSpPr>
        <p:spPr>
          <a:xfrm>
            <a:off x="528267" y="1172819"/>
            <a:ext cx="9967455" cy="671851"/>
          </a:xfrm>
          <a:prstGeom prst="rect">
            <a:avLst/>
          </a:prstGeom>
          <a:noFill/>
        </p:spPr>
        <p:txBody>
          <a:bodyPr wrap="square" rtlCol="0">
            <a:spAutoFit/>
          </a:bodyPr>
          <a:lstStyle/>
          <a:p>
            <a:pPr>
              <a:lnSpc>
                <a:spcPct val="150000"/>
              </a:lnSpc>
            </a:pPr>
            <a:r>
              <a:rPr lang="en-US" sz="2800" dirty="0">
                <a:solidFill>
                  <a:schemeClr val="accent1"/>
                </a:solidFill>
              </a:rPr>
              <a:t>Implicit</a:t>
            </a:r>
            <a:r>
              <a:rPr lang="en-US" sz="2800" dirty="0">
                <a:solidFill>
                  <a:schemeClr val="tx2"/>
                </a:solidFill>
              </a:rPr>
              <a:t> regularization due to </a:t>
            </a:r>
            <a:r>
              <a:rPr lang="en-US" sz="2800" dirty="0">
                <a:solidFill>
                  <a:schemeClr val="accent1"/>
                </a:solidFill>
              </a:rPr>
              <a:t>stochastic</a:t>
            </a:r>
            <a:r>
              <a:rPr lang="en-US" sz="2800" dirty="0">
                <a:solidFill>
                  <a:schemeClr val="tx2"/>
                </a:solidFill>
              </a:rPr>
              <a:t> gradient descent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62A611E-5B55-9876-B2C3-11CB9863B8CB}"/>
                  </a:ext>
                </a:extLst>
              </p:cNvPr>
              <p:cNvSpPr txBox="1"/>
              <p:nvPr/>
            </p:nvSpPr>
            <p:spPr>
              <a:xfrm>
                <a:off x="2585706" y="3415137"/>
                <a:ext cx="5509842"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𝑆𝐺𝐷</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𝜔</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𝐺𝐷</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𝜔</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𝜂</m:t>
                          </m:r>
                        </m:num>
                        <m:den>
                          <m:r>
                            <a:rPr lang="en-US" sz="2400" b="0" i="1" smtClean="0">
                              <a:latin typeface="Cambria Math" panose="02040503050406030204" pitchFamily="18" charset="0"/>
                            </a:rPr>
                            <m:t>4</m:t>
                          </m:r>
                          <m:r>
                            <a:rPr lang="en-US" sz="2400" b="0" i="1" smtClean="0">
                              <a:latin typeface="Cambria Math" panose="02040503050406030204" pitchFamily="18" charset="0"/>
                            </a:rPr>
                            <m:t>𝐵</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𝑏</m:t>
                          </m:r>
                          <m:r>
                            <a:rPr lang="en-US" sz="2400" b="0" i="1" smtClean="0">
                              <a:latin typeface="Cambria Math" panose="02040503050406030204" pitchFamily="18" charset="0"/>
                            </a:rPr>
                            <m:t>=1</m:t>
                          </m:r>
                        </m:sub>
                        <m:sup>
                          <m:r>
                            <a:rPr lang="en-US" sz="2400" b="0" i="1" smtClean="0">
                              <a:latin typeface="Cambria Math" panose="02040503050406030204" pitchFamily="18" charset="0"/>
                            </a:rPr>
                            <m:t>𝐵</m:t>
                          </m:r>
                        </m:sup>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𝐵</m:t>
                                          </m:r>
                                        </m:sub>
                                      </m:sSub>
                                    </m:num>
                                    <m:den>
                                      <m:r>
                                        <a:rPr lang="en-US" sz="2400" b="0" i="1" smtClean="0">
                                          <a:latin typeface="Cambria Math" panose="02040503050406030204" pitchFamily="18" charset="0"/>
                                          <a:ea typeface="Cambria Math" panose="02040503050406030204" pitchFamily="18" charset="0"/>
                                        </a:rPr>
                                        <m:t>𝜕𝜔</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num>
                                    <m:den>
                                      <m:r>
                                        <a:rPr lang="en-US" sz="2400" b="0" i="1" smtClean="0">
                                          <a:latin typeface="Cambria Math" panose="02040503050406030204" pitchFamily="18" charset="0"/>
                                          <a:ea typeface="Cambria Math" panose="02040503050406030204" pitchFamily="18" charset="0"/>
                                        </a:rPr>
                                        <m:t>𝜕𝜔</m:t>
                                      </m:r>
                                    </m:den>
                                  </m:f>
                                </m:e>
                              </m:d>
                            </m:e>
                            <m:sup>
                              <m:r>
                                <a:rPr lang="en-US" sz="2400" b="0" i="1" smtClean="0">
                                  <a:latin typeface="Cambria Math" panose="02040503050406030204" pitchFamily="18" charset="0"/>
                                </a:rPr>
                                <m:t>2</m:t>
                              </m:r>
                            </m:sup>
                          </m:sSup>
                        </m:e>
                      </m:nary>
                    </m:oMath>
                  </m:oMathPara>
                </a14:m>
                <a:endParaRPr lang="en-US" sz="2400" dirty="0"/>
              </a:p>
            </p:txBody>
          </p:sp>
        </mc:Choice>
        <mc:Fallback xmlns="">
          <p:sp>
            <p:nvSpPr>
              <p:cNvPr id="2" name="TextBox 1">
                <a:extLst>
                  <a:ext uri="{FF2B5EF4-FFF2-40B4-BE49-F238E27FC236}">
                    <a16:creationId xmlns:a16="http://schemas.microsoft.com/office/drawing/2014/main" id="{062A611E-5B55-9876-B2C3-11CB9863B8CB}"/>
                  </a:ext>
                </a:extLst>
              </p:cNvPr>
              <p:cNvSpPr txBox="1">
                <a:spLocks noRot="1" noChangeAspect="1" noMove="1" noResize="1" noEditPoints="1" noAdjustHandles="1" noChangeArrowheads="1" noChangeShapeType="1" noTextEdit="1"/>
              </p:cNvSpPr>
              <p:nvPr/>
            </p:nvSpPr>
            <p:spPr>
              <a:xfrm>
                <a:off x="2585706" y="3415137"/>
                <a:ext cx="5509842" cy="1038489"/>
              </a:xfrm>
              <a:prstGeom prst="rect">
                <a:avLst/>
              </a:prstGeom>
              <a:blipFill>
                <a:blip r:embed="rId3"/>
                <a:stretch>
                  <a:fillRect l="-690" t="-114458" b="-1759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8243A3-65C3-25BF-4E5F-07D2AAEAC365}"/>
                  </a:ext>
                </a:extLst>
              </p:cNvPr>
              <p:cNvSpPr txBox="1"/>
              <p:nvPr/>
            </p:nvSpPr>
            <p:spPr>
              <a:xfrm>
                <a:off x="2585706" y="4800941"/>
                <a:ext cx="6648358"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𝑆𝐺𝐷</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𝜔</m:t>
                          </m:r>
                        </m:e>
                      </m:d>
                      <m:r>
                        <a:rPr lang="en-US" sz="2400" b="0" i="1" smtClean="0">
                          <a:latin typeface="Cambria Math" panose="02040503050406030204" pitchFamily="18" charset="0"/>
                        </a:rPr>
                        <m:t>=</m:t>
                      </m:r>
                      <m:r>
                        <a:rPr lang="en-US" sz="2400" i="1">
                          <a:latin typeface="Cambria Math" panose="02040503050406030204" pitchFamily="18" charset="0"/>
                        </a:rPr>
                        <m:t>𝐿</m:t>
                      </m:r>
                      <m:d>
                        <m:dPr>
                          <m:begChr m:val="["/>
                          <m:endChr m:val="]"/>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𝜔</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𝜂</m:t>
                          </m:r>
                        </m:num>
                        <m:den>
                          <m:r>
                            <a:rPr lang="en-US" sz="2400" i="1">
                              <a:latin typeface="Cambria Math" panose="02040503050406030204" pitchFamily="18" charset="0"/>
                            </a:rPr>
                            <m:t>4</m:t>
                          </m:r>
                        </m:den>
                      </m:f>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𝜕𝜔</m:t>
                                  </m:r>
                                </m:den>
                              </m:f>
                            </m:e>
                          </m:d>
                        </m:e>
                        <m:sup>
                          <m:r>
                            <a:rPr lang="en-US" sz="2400" i="1">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𝜂</m:t>
                          </m:r>
                        </m:num>
                        <m:den>
                          <m:r>
                            <a:rPr lang="en-US" sz="2400" b="0" i="1" smtClean="0">
                              <a:latin typeface="Cambria Math" panose="02040503050406030204" pitchFamily="18" charset="0"/>
                            </a:rPr>
                            <m:t>4</m:t>
                          </m:r>
                          <m:r>
                            <a:rPr lang="en-US" sz="2400" b="0" i="1" smtClean="0">
                              <a:latin typeface="Cambria Math" panose="02040503050406030204" pitchFamily="18" charset="0"/>
                            </a:rPr>
                            <m:t>𝐵</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𝑏</m:t>
                          </m:r>
                          <m:r>
                            <a:rPr lang="en-US" sz="2400" b="0" i="1" smtClean="0">
                              <a:latin typeface="Cambria Math" panose="02040503050406030204" pitchFamily="18" charset="0"/>
                            </a:rPr>
                            <m:t>=1</m:t>
                          </m:r>
                        </m:sub>
                        <m:sup>
                          <m:r>
                            <a:rPr lang="en-US" sz="2400" b="0" i="1" smtClean="0">
                              <a:latin typeface="Cambria Math" panose="02040503050406030204" pitchFamily="18" charset="0"/>
                            </a:rPr>
                            <m:t>𝐵</m:t>
                          </m:r>
                        </m:sup>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𝐵</m:t>
                                          </m:r>
                                        </m:sub>
                                      </m:sSub>
                                    </m:num>
                                    <m:den>
                                      <m:r>
                                        <a:rPr lang="en-US" sz="2400" b="0" i="1" smtClean="0">
                                          <a:latin typeface="Cambria Math" panose="02040503050406030204" pitchFamily="18" charset="0"/>
                                          <a:ea typeface="Cambria Math" panose="02040503050406030204" pitchFamily="18" charset="0"/>
                                        </a:rPr>
                                        <m:t>𝜕𝜔</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num>
                                    <m:den>
                                      <m:r>
                                        <a:rPr lang="en-US" sz="2400" b="0" i="1" smtClean="0">
                                          <a:latin typeface="Cambria Math" panose="02040503050406030204" pitchFamily="18" charset="0"/>
                                          <a:ea typeface="Cambria Math" panose="02040503050406030204" pitchFamily="18" charset="0"/>
                                        </a:rPr>
                                        <m:t>𝜕𝜔</m:t>
                                      </m:r>
                                    </m:den>
                                  </m:f>
                                </m:e>
                              </m:d>
                            </m:e>
                            <m:sup>
                              <m:r>
                                <a:rPr lang="en-US" sz="2400" b="0" i="1" smtClean="0">
                                  <a:latin typeface="Cambria Math" panose="02040503050406030204" pitchFamily="18" charset="0"/>
                                </a:rPr>
                                <m:t>2</m:t>
                              </m:r>
                            </m:sup>
                          </m:sSup>
                        </m:e>
                      </m:nary>
                    </m:oMath>
                  </m:oMathPara>
                </a14:m>
                <a:endParaRPr lang="en-US" sz="2400" dirty="0"/>
              </a:p>
            </p:txBody>
          </p:sp>
        </mc:Choice>
        <mc:Fallback xmlns="">
          <p:sp>
            <p:nvSpPr>
              <p:cNvPr id="4" name="TextBox 3">
                <a:extLst>
                  <a:ext uri="{FF2B5EF4-FFF2-40B4-BE49-F238E27FC236}">
                    <a16:creationId xmlns:a16="http://schemas.microsoft.com/office/drawing/2014/main" id="{C58243A3-65C3-25BF-4E5F-07D2AAEAC365}"/>
                  </a:ext>
                </a:extLst>
              </p:cNvPr>
              <p:cNvSpPr txBox="1">
                <a:spLocks noRot="1" noChangeAspect="1" noMove="1" noResize="1" noEditPoints="1" noAdjustHandles="1" noChangeArrowheads="1" noChangeShapeType="1" noTextEdit="1"/>
              </p:cNvSpPr>
              <p:nvPr/>
            </p:nvSpPr>
            <p:spPr>
              <a:xfrm>
                <a:off x="2585706" y="4800941"/>
                <a:ext cx="6648358" cy="1038489"/>
              </a:xfrm>
              <a:prstGeom prst="rect">
                <a:avLst/>
              </a:prstGeom>
              <a:blipFill>
                <a:blip r:embed="rId4"/>
                <a:stretch>
                  <a:fillRect l="-571" t="-117073" b="-1780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00E5CF-1B88-7D56-89A7-447277A43FCD}"/>
                  </a:ext>
                </a:extLst>
              </p:cNvPr>
              <p:cNvSpPr txBox="1"/>
              <p:nvPr/>
            </p:nvSpPr>
            <p:spPr>
              <a:xfrm>
                <a:off x="834236" y="2523509"/>
                <a:ext cx="9677714" cy="400110"/>
              </a:xfrm>
              <a:prstGeom prst="rect">
                <a:avLst/>
              </a:prstGeom>
              <a:noFill/>
            </p:spPr>
            <p:txBody>
              <a:bodyPr wrap="none" rtlCol="0">
                <a:spAutoFit/>
              </a:bodyPr>
              <a:lstStyle/>
              <a:p>
                <a:r>
                  <a:rPr lang="en-US" sz="2000" dirty="0"/>
                  <a:t>If we denote </a:t>
                </a:r>
                <a14:m>
                  <m:oMath xmlns:m="http://schemas.openxmlformats.org/officeDocument/2006/math">
                    <m:r>
                      <a:rPr lang="en-US" sz="2000" b="0" i="1" smtClean="0">
                        <a:latin typeface="Cambria Math" panose="02040503050406030204" pitchFamily="18" charset="0"/>
                      </a:rPr>
                      <m:t>𝐿</m:t>
                    </m:r>
                  </m:oMath>
                </a14:m>
                <a:r>
                  <a:rPr lang="en-US" sz="2000" dirty="0"/>
                  <a:t> the average loss overall all samples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𝐵</m:t>
                        </m:r>
                      </m:sub>
                    </m:sSub>
                  </m:oMath>
                </a14:m>
                <a:r>
                  <a:rPr lang="en-US" sz="2000" dirty="0"/>
                  <a:t> the average loss over all batches:</a:t>
                </a:r>
              </a:p>
            </p:txBody>
          </p:sp>
        </mc:Choice>
        <mc:Fallback xmlns="">
          <p:sp>
            <p:nvSpPr>
              <p:cNvPr id="5" name="TextBox 4">
                <a:extLst>
                  <a:ext uri="{FF2B5EF4-FFF2-40B4-BE49-F238E27FC236}">
                    <a16:creationId xmlns:a16="http://schemas.microsoft.com/office/drawing/2014/main" id="{FE00E5CF-1B88-7D56-89A7-447277A43FCD}"/>
                  </a:ext>
                </a:extLst>
              </p:cNvPr>
              <p:cNvSpPr txBox="1">
                <a:spLocks noRot="1" noChangeAspect="1" noMove="1" noResize="1" noEditPoints="1" noAdjustHandles="1" noChangeArrowheads="1" noChangeShapeType="1" noTextEdit="1"/>
              </p:cNvSpPr>
              <p:nvPr/>
            </p:nvSpPr>
            <p:spPr>
              <a:xfrm>
                <a:off x="834236" y="2523509"/>
                <a:ext cx="9677714" cy="400110"/>
              </a:xfrm>
              <a:prstGeom prst="rect">
                <a:avLst/>
              </a:prstGeom>
              <a:blipFill>
                <a:blip r:embed="rId5"/>
                <a:stretch>
                  <a:fillRect l="-655" t="-9091" b="-2424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178A878-42F7-2A98-065E-B935DE1B861B}"/>
              </a:ext>
            </a:extLst>
          </p:cNvPr>
          <p:cNvSpPr txBox="1"/>
          <p:nvPr/>
        </p:nvSpPr>
        <p:spPr>
          <a:xfrm>
            <a:off x="7474227" y="6290906"/>
            <a:ext cx="4233851" cy="369332"/>
          </a:xfrm>
          <a:prstGeom prst="rect">
            <a:avLst/>
          </a:prstGeom>
          <a:noFill/>
        </p:spPr>
        <p:txBody>
          <a:bodyPr wrap="none" rtlCol="0">
            <a:spAutoFit/>
          </a:bodyPr>
          <a:lstStyle/>
          <a:p>
            <a:r>
              <a:rPr lang="en-US" u="sng" dirty="0">
                <a:solidFill>
                  <a:schemeClr val="accent1"/>
                </a:solidFill>
                <a:latin typeface="Segoe Script" panose="020B0804020000000003" pitchFamily="34" charset="0"/>
              </a:rPr>
              <a:t>Smaller</a:t>
            </a:r>
            <a:r>
              <a:rPr lang="en-US" dirty="0">
                <a:solidFill>
                  <a:schemeClr val="accent1"/>
                </a:solidFill>
                <a:latin typeface="Segoe Script" panose="020B0804020000000003" pitchFamily="34" charset="0"/>
              </a:rPr>
              <a:t> batches regularize more</a:t>
            </a:r>
          </a:p>
        </p:txBody>
      </p:sp>
      <p:cxnSp>
        <p:nvCxnSpPr>
          <p:cNvPr id="11" name="Curved Connector 10">
            <a:extLst>
              <a:ext uri="{FF2B5EF4-FFF2-40B4-BE49-F238E27FC236}">
                <a16:creationId xmlns:a16="http://schemas.microsoft.com/office/drawing/2014/main" id="{F0259957-D152-4B4F-999D-7E4F23439393}"/>
              </a:ext>
            </a:extLst>
          </p:cNvPr>
          <p:cNvCxnSpPr>
            <a:cxnSpLocks/>
          </p:cNvCxnSpPr>
          <p:nvPr/>
        </p:nvCxnSpPr>
        <p:spPr>
          <a:xfrm rot="10800000">
            <a:off x="6626284" y="5864088"/>
            <a:ext cx="847943" cy="611485"/>
          </a:xfrm>
          <a:prstGeom prst="curvedConnector3">
            <a:avLst>
              <a:gd name="adj1" fmla="val 103919"/>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55135850-56EF-0766-1676-39CDFEC7FD81}"/>
              </a:ext>
            </a:extLst>
          </p:cNvPr>
          <p:cNvCxnSpPr>
            <a:cxnSpLocks/>
          </p:cNvCxnSpPr>
          <p:nvPr/>
        </p:nvCxnSpPr>
        <p:spPr>
          <a:xfrm flipV="1">
            <a:off x="4303644" y="5828496"/>
            <a:ext cx="872492" cy="422932"/>
          </a:xfrm>
          <a:prstGeom prst="curvedConnector3">
            <a:avLst>
              <a:gd name="adj1" fmla="val 98984"/>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922788D-173B-CA08-A65D-A6285761CA92}"/>
              </a:ext>
            </a:extLst>
          </p:cNvPr>
          <p:cNvSpPr txBox="1"/>
          <p:nvPr/>
        </p:nvSpPr>
        <p:spPr>
          <a:xfrm>
            <a:off x="747703" y="6290906"/>
            <a:ext cx="3676006" cy="369332"/>
          </a:xfrm>
          <a:prstGeom prst="rect">
            <a:avLst/>
          </a:prstGeom>
          <a:noFill/>
        </p:spPr>
        <p:txBody>
          <a:bodyPr wrap="none" rtlCol="0">
            <a:spAutoFit/>
          </a:bodyPr>
          <a:lstStyle/>
          <a:p>
            <a:r>
              <a:rPr lang="en-US" dirty="0">
                <a:solidFill>
                  <a:schemeClr val="accent1"/>
                </a:solidFill>
                <a:latin typeface="Segoe Script" panose="020B0804020000000003" pitchFamily="34" charset="0"/>
              </a:rPr>
              <a:t>Larger steps regularize more</a:t>
            </a:r>
          </a:p>
        </p:txBody>
      </p:sp>
    </p:spTree>
    <p:extLst>
      <p:ext uri="{BB962C8B-B14F-4D97-AF65-F5344CB8AC3E}">
        <p14:creationId xmlns:p14="http://schemas.microsoft.com/office/powerpoint/2010/main" val="379823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graph of a test&#10;&#10;Description automatically generated">
            <a:extLst>
              <a:ext uri="{FF2B5EF4-FFF2-40B4-BE49-F238E27FC236}">
                <a16:creationId xmlns:a16="http://schemas.microsoft.com/office/drawing/2014/main" id="{A3180BE8-F63C-BA95-5CA7-2FFBE1E9E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199" y="1197850"/>
            <a:ext cx="8081620" cy="54414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06BA42-E890-3CD8-3A5F-ACA370CC22F2}"/>
              </a:ext>
            </a:extLst>
          </p:cNvPr>
          <p:cNvSpPr txBox="1"/>
          <p:nvPr/>
        </p:nvSpPr>
        <p:spPr>
          <a:xfrm>
            <a:off x="6655131" y="520406"/>
            <a:ext cx="4233851" cy="369332"/>
          </a:xfrm>
          <a:prstGeom prst="rect">
            <a:avLst/>
          </a:prstGeom>
          <a:noFill/>
        </p:spPr>
        <p:txBody>
          <a:bodyPr wrap="none" rtlCol="0">
            <a:spAutoFit/>
          </a:bodyPr>
          <a:lstStyle/>
          <a:p>
            <a:r>
              <a:rPr lang="en-US" u="sng" dirty="0">
                <a:solidFill>
                  <a:schemeClr val="accent1"/>
                </a:solidFill>
                <a:latin typeface="Segoe Script" panose="020B0804020000000003" pitchFamily="34" charset="0"/>
              </a:rPr>
              <a:t>Smaller</a:t>
            </a:r>
            <a:r>
              <a:rPr lang="en-US" dirty="0">
                <a:solidFill>
                  <a:schemeClr val="accent1"/>
                </a:solidFill>
                <a:latin typeface="Segoe Script" panose="020B0804020000000003" pitchFamily="34" charset="0"/>
              </a:rPr>
              <a:t> batches regularize more</a:t>
            </a:r>
          </a:p>
        </p:txBody>
      </p:sp>
      <p:sp>
        <p:nvSpPr>
          <p:cNvPr id="6" name="TextBox 5">
            <a:extLst>
              <a:ext uri="{FF2B5EF4-FFF2-40B4-BE49-F238E27FC236}">
                <a16:creationId xmlns:a16="http://schemas.microsoft.com/office/drawing/2014/main" id="{9A9121A9-6649-696F-E331-4F52DDA0D824}"/>
              </a:ext>
            </a:extLst>
          </p:cNvPr>
          <p:cNvSpPr txBox="1"/>
          <p:nvPr/>
        </p:nvSpPr>
        <p:spPr>
          <a:xfrm>
            <a:off x="497948" y="533916"/>
            <a:ext cx="4753224" cy="369332"/>
          </a:xfrm>
          <a:prstGeom prst="rect">
            <a:avLst/>
          </a:prstGeom>
          <a:noFill/>
        </p:spPr>
        <p:txBody>
          <a:bodyPr wrap="none" rtlCol="0">
            <a:spAutoFit/>
          </a:bodyPr>
          <a:lstStyle/>
          <a:p>
            <a:r>
              <a:rPr lang="en-US" dirty="0">
                <a:solidFill>
                  <a:schemeClr val="accent1"/>
                </a:solidFill>
                <a:latin typeface="Segoe Script" panose="020B0804020000000003" pitchFamily="34" charset="0"/>
              </a:rPr>
              <a:t>Larger </a:t>
            </a:r>
            <a:r>
              <a:rPr lang="en-US" u="sng" dirty="0">
                <a:solidFill>
                  <a:schemeClr val="accent1"/>
                </a:solidFill>
                <a:latin typeface="Segoe Script" panose="020B0804020000000003" pitchFamily="34" charset="0"/>
              </a:rPr>
              <a:t>learning rate </a:t>
            </a:r>
            <a:r>
              <a:rPr lang="en-US" dirty="0">
                <a:solidFill>
                  <a:schemeClr val="accent1"/>
                </a:solidFill>
                <a:latin typeface="Segoe Script" panose="020B0804020000000003" pitchFamily="34" charset="0"/>
              </a:rPr>
              <a:t>regularize more</a:t>
            </a:r>
          </a:p>
        </p:txBody>
      </p:sp>
      <p:sp>
        <p:nvSpPr>
          <p:cNvPr id="7" name="TextBox 6">
            <a:extLst>
              <a:ext uri="{FF2B5EF4-FFF2-40B4-BE49-F238E27FC236}">
                <a16:creationId xmlns:a16="http://schemas.microsoft.com/office/drawing/2014/main" id="{5C9592AE-5DE9-C0B0-71F6-10114E82B6C0}"/>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161570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BB0AFA5B-64BB-6283-F1F0-0018B49B36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BDF037-CC85-D482-40A8-D017D970818A}"/>
              </a:ext>
            </a:extLst>
          </p:cNvPr>
          <p:cNvSpPr txBox="1"/>
          <p:nvPr/>
        </p:nvSpPr>
        <p:spPr>
          <a:xfrm>
            <a:off x="528267" y="318052"/>
            <a:ext cx="2321469" cy="461665"/>
          </a:xfrm>
          <a:prstGeom prst="rect">
            <a:avLst/>
          </a:prstGeom>
          <a:noFill/>
        </p:spPr>
        <p:txBody>
          <a:bodyPr wrap="none" rtlCol="0">
            <a:spAutoFit/>
          </a:bodyPr>
          <a:lstStyle/>
          <a:p>
            <a:r>
              <a:rPr lang="en-US" sz="2400" dirty="0">
                <a:solidFill>
                  <a:schemeClr val="tx2"/>
                </a:solidFill>
                <a:latin typeface="Work Sans" pitchFamily="2" charset="77"/>
              </a:rPr>
              <a:t>Regularization</a:t>
            </a:r>
          </a:p>
        </p:txBody>
      </p:sp>
      <p:sp>
        <p:nvSpPr>
          <p:cNvPr id="10" name="TextBox 9">
            <a:extLst>
              <a:ext uri="{FF2B5EF4-FFF2-40B4-BE49-F238E27FC236}">
                <a16:creationId xmlns:a16="http://schemas.microsoft.com/office/drawing/2014/main" id="{D344BC2F-6713-4D94-AAEA-EA7C53E03BF7}"/>
              </a:ext>
            </a:extLst>
          </p:cNvPr>
          <p:cNvSpPr txBox="1"/>
          <p:nvPr/>
        </p:nvSpPr>
        <p:spPr>
          <a:xfrm>
            <a:off x="528267" y="1401417"/>
            <a:ext cx="9967455" cy="3903504"/>
          </a:xfrm>
          <a:prstGeom prst="rect">
            <a:avLst/>
          </a:prstGeom>
          <a:noFill/>
        </p:spPr>
        <p:txBody>
          <a:bodyPr wrap="square" rtlCol="0">
            <a:spAutoFit/>
          </a:bodyPr>
          <a:lstStyle/>
          <a:p>
            <a:pPr>
              <a:lnSpc>
                <a:spcPct val="150000"/>
              </a:lnSpc>
            </a:pPr>
            <a:r>
              <a:rPr lang="en-US" sz="2800" dirty="0">
                <a:solidFill>
                  <a:schemeClr val="tx2"/>
                </a:solidFill>
              </a:rPr>
              <a:t>Heuristics to add regularization:</a:t>
            </a:r>
          </a:p>
          <a:p>
            <a:pPr>
              <a:lnSpc>
                <a:spcPct val="150000"/>
              </a:lnSpc>
            </a:pPr>
            <a:endParaRPr lang="en-US" sz="2800" dirty="0">
              <a:solidFill>
                <a:schemeClr val="tx2"/>
              </a:solidFill>
            </a:endParaRPr>
          </a:p>
          <a:p>
            <a:pPr marL="457200" indent="-457200">
              <a:lnSpc>
                <a:spcPct val="150000"/>
              </a:lnSpc>
              <a:buFont typeface="Arial" panose="020B0604020202020204" pitchFamily="34" charset="0"/>
              <a:buChar char="•"/>
            </a:pPr>
            <a:r>
              <a:rPr lang="en-US" sz="2800" dirty="0">
                <a:solidFill>
                  <a:schemeClr val="tx2"/>
                </a:solidFill>
              </a:rPr>
              <a:t>Early stopping</a:t>
            </a:r>
          </a:p>
          <a:p>
            <a:pPr marL="457200" indent="-457200">
              <a:lnSpc>
                <a:spcPct val="150000"/>
              </a:lnSpc>
              <a:buFont typeface="Arial" panose="020B0604020202020204" pitchFamily="34" charset="0"/>
              <a:buChar char="•"/>
            </a:pPr>
            <a:r>
              <a:rPr lang="en-US" sz="2800" dirty="0" err="1">
                <a:solidFill>
                  <a:schemeClr val="tx2"/>
                </a:solidFill>
              </a:rPr>
              <a:t>Ensembling</a:t>
            </a:r>
            <a:endParaRPr lang="en-US" sz="2800" dirty="0">
              <a:solidFill>
                <a:schemeClr val="tx2"/>
              </a:solidFill>
            </a:endParaRPr>
          </a:p>
          <a:p>
            <a:pPr marL="457200" indent="-457200">
              <a:lnSpc>
                <a:spcPct val="150000"/>
              </a:lnSpc>
              <a:buFont typeface="Arial" panose="020B0604020202020204" pitchFamily="34" charset="0"/>
              <a:buChar char="•"/>
            </a:pPr>
            <a:r>
              <a:rPr lang="en-US" sz="2800" dirty="0">
                <a:solidFill>
                  <a:schemeClr val="tx2"/>
                </a:solidFill>
              </a:rPr>
              <a:t>Dropout</a:t>
            </a:r>
          </a:p>
          <a:p>
            <a:pPr marL="457200" indent="-457200">
              <a:lnSpc>
                <a:spcPct val="150000"/>
              </a:lnSpc>
              <a:buFont typeface="Arial" panose="020B0604020202020204" pitchFamily="34" charset="0"/>
              <a:buChar char="•"/>
            </a:pPr>
            <a:r>
              <a:rPr lang="en-US" sz="2800" dirty="0">
                <a:solidFill>
                  <a:schemeClr val="tx2"/>
                </a:solidFill>
              </a:rPr>
              <a:t>Data augmentation</a:t>
            </a:r>
          </a:p>
        </p:txBody>
      </p:sp>
    </p:spTree>
    <p:extLst>
      <p:ext uri="{BB962C8B-B14F-4D97-AF65-F5344CB8AC3E}">
        <p14:creationId xmlns:p14="http://schemas.microsoft.com/office/powerpoint/2010/main" val="3309801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C64C9DEE-222E-EBF9-17F6-AE39DC8EC7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2CC3CD-12F7-9ED7-F025-B34A87D6DB66}"/>
              </a:ext>
            </a:extLst>
          </p:cNvPr>
          <p:cNvSpPr txBox="1"/>
          <p:nvPr/>
        </p:nvSpPr>
        <p:spPr>
          <a:xfrm>
            <a:off x="528267" y="318052"/>
            <a:ext cx="3913251" cy="461665"/>
          </a:xfrm>
          <a:prstGeom prst="rect">
            <a:avLst/>
          </a:prstGeom>
          <a:noFill/>
        </p:spPr>
        <p:txBody>
          <a:bodyPr wrap="none" rtlCol="0">
            <a:spAutoFit/>
          </a:bodyPr>
          <a:lstStyle/>
          <a:p>
            <a:r>
              <a:rPr lang="en-US" sz="2400" dirty="0">
                <a:solidFill>
                  <a:schemeClr val="tx2"/>
                </a:solidFill>
                <a:latin typeface="Work Sans" pitchFamily="2" charset="77"/>
              </a:rPr>
              <a:t>Regularization: summary</a:t>
            </a:r>
          </a:p>
        </p:txBody>
      </p:sp>
      <p:pic>
        <p:nvPicPr>
          <p:cNvPr id="7170" name="Picture 2" descr="A diagram of a method&#10;&#10;Description automatically generated">
            <a:extLst>
              <a:ext uri="{FF2B5EF4-FFF2-40B4-BE49-F238E27FC236}">
                <a16:creationId xmlns:a16="http://schemas.microsoft.com/office/drawing/2014/main" id="{A66C861D-115E-E711-9B94-8624006DC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437" y="837404"/>
            <a:ext cx="6799125" cy="58533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749D1F-9A84-7615-14C0-2FA1745DDD81}"/>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2913661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A588BA5A-B120-AF7B-A77A-3843629804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569546-AA71-EDD0-C79B-734761CC2EF3}"/>
              </a:ext>
            </a:extLst>
          </p:cNvPr>
          <p:cNvSpPr txBox="1"/>
          <p:nvPr/>
        </p:nvSpPr>
        <p:spPr>
          <a:xfrm>
            <a:off x="528267" y="318052"/>
            <a:ext cx="8065028" cy="461665"/>
          </a:xfrm>
          <a:prstGeom prst="rect">
            <a:avLst/>
          </a:prstGeom>
          <a:noFill/>
        </p:spPr>
        <p:txBody>
          <a:bodyPr wrap="none" rtlCol="0">
            <a:spAutoFit/>
          </a:bodyPr>
          <a:lstStyle/>
          <a:p>
            <a:r>
              <a:rPr lang="en-US" sz="2400" dirty="0">
                <a:solidFill>
                  <a:schemeClr val="tx2"/>
                </a:solidFill>
                <a:latin typeface="Work Sans" pitchFamily="2" charset="77"/>
              </a:rPr>
              <a:t>Let’s venture into the variations of a deep networks</a:t>
            </a:r>
          </a:p>
        </p:txBody>
      </p:sp>
      <p:sp>
        <p:nvSpPr>
          <p:cNvPr id="10" name="TextBox 9">
            <a:extLst>
              <a:ext uri="{FF2B5EF4-FFF2-40B4-BE49-F238E27FC236}">
                <a16:creationId xmlns:a16="http://schemas.microsoft.com/office/drawing/2014/main" id="{FB46F142-2A36-9E1B-D512-CF62AA345F84}"/>
              </a:ext>
            </a:extLst>
          </p:cNvPr>
          <p:cNvSpPr txBox="1"/>
          <p:nvPr/>
        </p:nvSpPr>
        <p:spPr>
          <a:xfrm>
            <a:off x="528267" y="1401417"/>
            <a:ext cx="6012993" cy="4549835"/>
          </a:xfrm>
          <a:prstGeom prst="rect">
            <a:avLst/>
          </a:prstGeom>
          <a:noFill/>
        </p:spPr>
        <p:txBody>
          <a:bodyPr wrap="none" rtlCol="0">
            <a:spAutoFit/>
          </a:bodyPr>
          <a:lstStyle/>
          <a:p>
            <a:pPr>
              <a:lnSpc>
                <a:spcPct val="150000"/>
              </a:lnSpc>
            </a:pPr>
            <a:r>
              <a:rPr lang="en-US" sz="2800" dirty="0">
                <a:solidFill>
                  <a:schemeClr val="bg1">
                    <a:lumMod val="85000"/>
                  </a:schemeClr>
                </a:solidFill>
              </a:rPr>
              <a:t>Network architecture and inductive bias</a:t>
            </a:r>
          </a:p>
          <a:p>
            <a:pPr>
              <a:lnSpc>
                <a:spcPct val="150000"/>
              </a:lnSpc>
            </a:pPr>
            <a:r>
              <a:rPr lang="en-US" sz="2800" dirty="0">
                <a:solidFill>
                  <a:schemeClr val="bg1">
                    <a:lumMod val="85000"/>
                  </a:schemeClr>
                </a:solidFill>
              </a:rPr>
              <a:t>Loss function</a:t>
            </a:r>
          </a:p>
          <a:p>
            <a:pPr>
              <a:lnSpc>
                <a:spcPct val="150000"/>
              </a:lnSpc>
            </a:pPr>
            <a:r>
              <a:rPr lang="en-US" sz="2800" dirty="0">
                <a:solidFill>
                  <a:schemeClr val="bg1">
                    <a:lumMod val="85000"/>
                  </a:schemeClr>
                </a:solidFill>
              </a:rPr>
              <a:t>Activation function</a:t>
            </a:r>
          </a:p>
          <a:p>
            <a:pPr>
              <a:lnSpc>
                <a:spcPct val="150000"/>
              </a:lnSpc>
            </a:pPr>
            <a:r>
              <a:rPr lang="en-US" sz="2800" dirty="0">
                <a:solidFill>
                  <a:schemeClr val="bg1">
                    <a:lumMod val="85000"/>
                  </a:schemeClr>
                </a:solidFill>
              </a:rPr>
              <a:t>Regularization</a:t>
            </a:r>
          </a:p>
          <a:p>
            <a:pPr>
              <a:lnSpc>
                <a:spcPct val="150000"/>
              </a:lnSpc>
            </a:pPr>
            <a:r>
              <a:rPr lang="en-US" sz="2800" dirty="0">
                <a:solidFill>
                  <a:schemeClr val="tx2"/>
                </a:solidFill>
              </a:rPr>
              <a:t>Initialization</a:t>
            </a:r>
          </a:p>
          <a:p>
            <a:pPr>
              <a:lnSpc>
                <a:spcPct val="150000"/>
              </a:lnSpc>
            </a:pPr>
            <a:r>
              <a:rPr lang="en-US" sz="2800" dirty="0">
                <a:solidFill>
                  <a:schemeClr val="bg1">
                    <a:lumMod val="85000"/>
                  </a:schemeClr>
                </a:solidFill>
              </a:rPr>
              <a:t>Residual networks</a:t>
            </a:r>
          </a:p>
          <a:p>
            <a:pPr>
              <a:lnSpc>
                <a:spcPct val="150000"/>
              </a:lnSpc>
            </a:pPr>
            <a:r>
              <a:rPr lang="en-US" sz="2800" dirty="0">
                <a:solidFill>
                  <a:schemeClr val="bg1">
                    <a:lumMod val="85000"/>
                  </a:schemeClr>
                </a:solidFill>
              </a:rPr>
              <a:t>Batch norm, layer norm</a:t>
            </a:r>
          </a:p>
        </p:txBody>
      </p:sp>
    </p:spTree>
    <p:extLst>
      <p:ext uri="{BB962C8B-B14F-4D97-AF65-F5344CB8AC3E}">
        <p14:creationId xmlns:p14="http://schemas.microsoft.com/office/powerpoint/2010/main" val="840871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2C9EEAA5-C6DB-7344-AB75-09598DF138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1E68782-737C-0835-DED3-56DB12895803}"/>
              </a:ext>
            </a:extLst>
          </p:cNvPr>
          <p:cNvSpPr txBox="1"/>
          <p:nvPr/>
        </p:nvSpPr>
        <p:spPr>
          <a:xfrm>
            <a:off x="528267" y="318052"/>
            <a:ext cx="4204997" cy="461665"/>
          </a:xfrm>
          <a:prstGeom prst="rect">
            <a:avLst/>
          </a:prstGeom>
          <a:noFill/>
        </p:spPr>
        <p:txBody>
          <a:bodyPr wrap="none" rtlCol="0">
            <a:spAutoFit/>
          </a:bodyPr>
          <a:lstStyle/>
          <a:p>
            <a:r>
              <a:rPr lang="en-US" sz="2400" dirty="0">
                <a:solidFill>
                  <a:schemeClr val="tx2"/>
                </a:solidFill>
                <a:latin typeface="Work Sans" pitchFamily="2" charset="77"/>
              </a:rPr>
              <a:t>Initialization: </a:t>
            </a:r>
            <a:r>
              <a:rPr lang="en-US" sz="2400" dirty="0">
                <a:solidFill>
                  <a:schemeClr val="accent1"/>
                </a:solidFill>
                <a:latin typeface="Work Sans" pitchFamily="2" charset="77"/>
              </a:rPr>
              <a:t>forward</a:t>
            </a:r>
            <a:r>
              <a:rPr lang="en-US" sz="2400" dirty="0">
                <a:solidFill>
                  <a:schemeClr val="tx2"/>
                </a:solidFill>
                <a:latin typeface="Work Sans" pitchFamily="2" charset="77"/>
              </a:rPr>
              <a:t> pass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3EB986-44B0-0828-BF61-F3ADF4740DE3}"/>
                  </a:ext>
                </a:extLst>
              </p:cNvPr>
              <p:cNvSpPr txBox="1"/>
              <p:nvPr/>
            </p:nvSpPr>
            <p:spPr>
              <a:xfrm>
                <a:off x="528267" y="1401417"/>
                <a:ext cx="10384898" cy="614335"/>
              </a:xfrm>
              <a:prstGeom prst="rect">
                <a:avLst/>
              </a:prstGeom>
              <a:noFill/>
            </p:spPr>
            <p:txBody>
              <a:bodyPr wrap="square" rtlCol="0">
                <a:spAutoFit/>
              </a:bodyPr>
              <a:lstStyle/>
              <a:p>
                <a:pPr>
                  <a:lnSpc>
                    <a:spcPct val="150000"/>
                  </a:lnSpc>
                </a:pPr>
                <a:r>
                  <a:rPr lang="en-US" sz="2400" dirty="0">
                    <a:solidFill>
                      <a:schemeClr val="tx2"/>
                    </a:solidFill>
                  </a:rPr>
                  <a:t>At each layer </a:t>
                </a:r>
                <a14:m>
                  <m:oMath xmlns:m="http://schemas.openxmlformats.org/officeDocument/2006/math">
                    <m:r>
                      <a:rPr lang="en-US" sz="2400" b="0" i="1" smtClean="0">
                        <a:solidFill>
                          <a:schemeClr val="tx2"/>
                        </a:solidFill>
                        <a:latin typeface="Cambria Math" panose="02040503050406030204" pitchFamily="18" charset="0"/>
                      </a:rPr>
                      <m:t>𝑘</m:t>
                    </m:r>
                  </m:oMath>
                </a14:m>
                <a:r>
                  <a:rPr lang="en-US" sz="2400" dirty="0">
                    <a:solidFill>
                      <a:schemeClr val="tx2"/>
                    </a:solidFill>
                  </a:rPr>
                  <a:t>, given weights </a:t>
                </a:r>
                <a14:m>
                  <m:oMath xmlns:m="http://schemas.openxmlformats.org/officeDocument/2006/math">
                    <m:r>
                      <a:rPr lang="el-GR" sz="2400" b="1" i="1" smtClean="0">
                        <a:solidFill>
                          <a:schemeClr val="tx2"/>
                        </a:solidFill>
                        <a:latin typeface="Cambria Math" panose="02040503050406030204" pitchFamily="18" charset="0"/>
                        <a:ea typeface="Cambria Math" panose="02040503050406030204" pitchFamily="18" charset="0"/>
                      </a:rPr>
                      <m:t>𝜴</m:t>
                    </m:r>
                  </m:oMath>
                </a14:m>
                <a:r>
                  <a:rPr lang="en-US" sz="2400" dirty="0">
                    <a:solidFill>
                      <a:schemeClr val="tx2"/>
                    </a:solidFill>
                  </a:rPr>
                  <a:t> with variance </a:t>
                </a:r>
                <a14:m>
                  <m:oMath xmlns:m="http://schemas.openxmlformats.org/officeDocument/2006/math">
                    <m:sSubSup>
                      <m:sSubSupPr>
                        <m:ctrlPr>
                          <a:rPr lang="en-US" sz="2400" b="1" i="1" smtClean="0">
                            <a:solidFill>
                              <a:schemeClr val="tx2"/>
                            </a:solidFill>
                            <a:latin typeface="Cambria Math" panose="02040503050406030204" pitchFamily="18" charset="0"/>
                          </a:rPr>
                        </m:ctrlPr>
                      </m:sSubSupPr>
                      <m:e>
                        <m:r>
                          <a:rPr lang="en-US" sz="2400" b="1" i="1" smtClean="0">
                            <a:solidFill>
                              <a:schemeClr val="tx2"/>
                            </a:solidFill>
                            <a:latin typeface="Cambria Math" panose="02040503050406030204" pitchFamily="18" charset="0"/>
                            <a:ea typeface="Cambria Math" panose="02040503050406030204" pitchFamily="18" charset="0"/>
                          </a:rPr>
                          <m:t>𝝈</m:t>
                        </m:r>
                      </m:e>
                      <m:sub>
                        <m:r>
                          <a:rPr lang="el-GR" sz="2400" b="1" i="1" smtClean="0">
                            <a:solidFill>
                              <a:schemeClr val="tx2"/>
                            </a:solidFill>
                            <a:latin typeface="Cambria Math" panose="02040503050406030204" pitchFamily="18" charset="0"/>
                            <a:ea typeface="Cambria Math" panose="02040503050406030204" pitchFamily="18" charset="0"/>
                          </a:rPr>
                          <m:t>𝜴</m:t>
                        </m:r>
                      </m:sub>
                      <m:sup>
                        <m:r>
                          <a:rPr lang="en-US" sz="2400" b="1" i="1" smtClean="0">
                            <a:solidFill>
                              <a:schemeClr val="tx2"/>
                            </a:solidFill>
                            <a:latin typeface="Cambria Math" panose="02040503050406030204" pitchFamily="18" charset="0"/>
                          </a:rPr>
                          <m:t>𝟐</m:t>
                        </m:r>
                      </m:sup>
                    </m:sSubSup>
                  </m:oMath>
                </a14:m>
                <a:r>
                  <a:rPr lang="en-US" sz="2400" dirty="0">
                    <a:solidFill>
                      <a:schemeClr val="tx2"/>
                    </a:solidFill>
                  </a:rPr>
                  <a:t> and pre-activations </a:t>
                </a:r>
                <a14:m>
                  <m:oMath xmlns:m="http://schemas.openxmlformats.org/officeDocument/2006/math">
                    <m:sSub>
                      <m:sSubPr>
                        <m:ctrlPr>
                          <a:rPr lang="en-US" sz="2400"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𝒇</m:t>
                        </m:r>
                      </m:e>
                      <m:sub>
                        <m:r>
                          <a:rPr lang="en-US" sz="2400" b="0" i="1" smtClean="0">
                            <a:solidFill>
                              <a:schemeClr val="tx2"/>
                            </a:solidFill>
                            <a:latin typeface="Cambria Math" panose="02040503050406030204" pitchFamily="18" charset="0"/>
                          </a:rPr>
                          <m:t>𝑘</m:t>
                        </m:r>
                      </m:sub>
                    </m:sSub>
                    <m:r>
                      <a:rPr lang="en-US" sz="2400" b="0" i="1" smtClean="0">
                        <a:solidFill>
                          <a:schemeClr val="tx2"/>
                        </a:solidFill>
                        <a:latin typeface="Cambria Math" panose="02040503050406030204" pitchFamily="18" charset="0"/>
                      </a:rPr>
                      <m:t>:</m:t>
                    </m:r>
                  </m:oMath>
                </a14:m>
                <a:r>
                  <a:rPr lang="en-US" sz="2400" dirty="0">
                    <a:solidFill>
                      <a:schemeClr val="tx2"/>
                    </a:solidFill>
                  </a:rPr>
                  <a:t> </a:t>
                </a:r>
              </a:p>
            </p:txBody>
          </p:sp>
        </mc:Choice>
        <mc:Fallback xmlns="">
          <p:sp>
            <p:nvSpPr>
              <p:cNvPr id="10" name="TextBox 9">
                <a:extLst>
                  <a:ext uri="{FF2B5EF4-FFF2-40B4-BE49-F238E27FC236}">
                    <a16:creationId xmlns:a16="http://schemas.microsoft.com/office/drawing/2014/main" id="{5B3EB986-44B0-0828-BF61-F3ADF4740DE3}"/>
                  </a:ext>
                </a:extLst>
              </p:cNvPr>
              <p:cNvSpPr txBox="1">
                <a:spLocks noRot="1" noChangeAspect="1" noMove="1" noResize="1" noEditPoints="1" noAdjustHandles="1" noChangeArrowheads="1" noChangeShapeType="1" noTextEdit="1"/>
              </p:cNvSpPr>
              <p:nvPr/>
            </p:nvSpPr>
            <p:spPr>
              <a:xfrm>
                <a:off x="528267" y="1401417"/>
                <a:ext cx="10384898" cy="614335"/>
              </a:xfrm>
              <a:prstGeom prst="rect">
                <a:avLst/>
              </a:prstGeom>
              <a:blipFill>
                <a:blip r:embed="rId3"/>
                <a:stretch>
                  <a:fillRect l="-855"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0BA805-AFBD-6A3D-7388-8CC716C02BF5}"/>
                  </a:ext>
                </a:extLst>
              </p:cNvPr>
              <p:cNvSpPr txBox="1"/>
              <p:nvPr/>
            </p:nvSpPr>
            <p:spPr>
              <a:xfrm>
                <a:off x="3960742" y="2961860"/>
                <a:ext cx="31488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1" i="1" smtClean="0">
                              <a:latin typeface="Cambria Math" panose="02040503050406030204" pitchFamily="18" charset="0"/>
                            </a:rPr>
                            <m:t>𝒇</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𝜷</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l-GR" sz="2400" b="1" i="1" smtClean="0">
                              <a:latin typeface="Cambria Math" panose="02040503050406030204" pitchFamily="18" charset="0"/>
                              <a:ea typeface="Cambria Math" panose="02040503050406030204" pitchFamily="18" charset="0"/>
                            </a:rPr>
                            <m:t>𝜴</m:t>
                          </m:r>
                        </m:e>
                        <m:sub>
                          <m:r>
                            <a:rPr lang="en-US" sz="2400" b="0" i="1" smtClean="0">
                              <a:latin typeface="Cambria Math" panose="02040503050406030204" pitchFamily="18" charset="0"/>
                            </a:rPr>
                            <m:t>𝑘</m:t>
                          </m:r>
                        </m:sub>
                      </m:sSub>
                      <m:r>
                        <a:rPr lang="el-GR"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𝒇</m:t>
                          </m:r>
                        </m:e>
                        <m:sub>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 name="TextBox 1">
                <a:extLst>
                  <a:ext uri="{FF2B5EF4-FFF2-40B4-BE49-F238E27FC236}">
                    <a16:creationId xmlns:a16="http://schemas.microsoft.com/office/drawing/2014/main" id="{0B0BA805-AFBD-6A3D-7388-8CC716C02BF5}"/>
                  </a:ext>
                </a:extLst>
              </p:cNvPr>
              <p:cNvSpPr txBox="1">
                <a:spLocks noRot="1" noChangeAspect="1" noMove="1" noResize="1" noEditPoints="1" noAdjustHandles="1" noChangeArrowheads="1" noChangeShapeType="1" noTextEdit="1"/>
              </p:cNvSpPr>
              <p:nvPr/>
            </p:nvSpPr>
            <p:spPr>
              <a:xfrm>
                <a:off x="3960742" y="2961860"/>
                <a:ext cx="3148875" cy="369332"/>
              </a:xfrm>
              <a:prstGeom prst="rect">
                <a:avLst/>
              </a:prstGeom>
              <a:blipFill>
                <a:blip r:embed="rId4"/>
                <a:stretch>
                  <a:fillRect l="-3226" r="-322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DAECF2-2D89-BE11-B02F-2306031A02A1}"/>
                  </a:ext>
                </a:extLst>
              </p:cNvPr>
              <p:cNvSpPr txBox="1"/>
              <p:nvPr/>
            </p:nvSpPr>
            <p:spPr>
              <a:xfrm>
                <a:off x="528267" y="4282578"/>
                <a:ext cx="10384898" cy="1758110"/>
              </a:xfrm>
              <a:prstGeom prst="rect">
                <a:avLst/>
              </a:prstGeom>
              <a:noFill/>
            </p:spPr>
            <p:txBody>
              <a:bodyPr wrap="square" rtlCol="0">
                <a:spAutoFit/>
              </a:bodyPr>
              <a:lstStyle/>
              <a:p>
                <a:pPr>
                  <a:lnSpc>
                    <a:spcPct val="150000"/>
                  </a:lnSpc>
                </a:pPr>
                <a:r>
                  <a:rPr lang="en-US" sz="2400" dirty="0">
                    <a:solidFill>
                      <a:schemeClr val="tx2"/>
                    </a:solidFill>
                  </a:rPr>
                  <a:t>If </a:t>
                </a:r>
                <a14:m>
                  <m:oMath xmlns:m="http://schemas.openxmlformats.org/officeDocument/2006/math">
                    <m:sSubSup>
                      <m:sSubSupPr>
                        <m:ctrlPr>
                          <a:rPr lang="en-US" sz="2400" b="1" i="1" smtClean="0">
                            <a:solidFill>
                              <a:schemeClr val="tx2"/>
                            </a:solidFill>
                            <a:latin typeface="Cambria Math" panose="02040503050406030204" pitchFamily="18" charset="0"/>
                          </a:rPr>
                        </m:ctrlPr>
                      </m:sSubSupPr>
                      <m:e>
                        <m:r>
                          <a:rPr lang="en-US" sz="2400" b="1" i="1" smtClean="0">
                            <a:solidFill>
                              <a:schemeClr val="tx2"/>
                            </a:solidFill>
                            <a:latin typeface="Cambria Math" panose="02040503050406030204" pitchFamily="18" charset="0"/>
                            <a:ea typeface="Cambria Math" panose="02040503050406030204" pitchFamily="18" charset="0"/>
                          </a:rPr>
                          <m:t>𝝈</m:t>
                        </m:r>
                      </m:e>
                      <m:sub>
                        <m:r>
                          <a:rPr lang="el-GR" sz="2400" b="1" i="1" smtClean="0">
                            <a:solidFill>
                              <a:schemeClr val="tx2"/>
                            </a:solidFill>
                            <a:latin typeface="Cambria Math" panose="02040503050406030204" pitchFamily="18" charset="0"/>
                            <a:ea typeface="Cambria Math" panose="02040503050406030204" pitchFamily="18" charset="0"/>
                          </a:rPr>
                          <m:t>𝜴</m:t>
                        </m:r>
                      </m:sub>
                      <m:sup>
                        <m:r>
                          <a:rPr lang="en-US" sz="2400" b="1" i="1" smtClean="0">
                            <a:solidFill>
                              <a:schemeClr val="tx2"/>
                            </a:solidFill>
                            <a:latin typeface="Cambria Math" panose="02040503050406030204" pitchFamily="18" charset="0"/>
                          </a:rPr>
                          <m:t>𝟐</m:t>
                        </m:r>
                      </m:sup>
                    </m:sSubSup>
                  </m:oMath>
                </a14:m>
                <a:r>
                  <a:rPr lang="en-US" sz="2400" dirty="0">
                    <a:solidFill>
                      <a:schemeClr val="tx2"/>
                    </a:solidFill>
                  </a:rPr>
                  <a:t> is too large → exploding gradients</a:t>
                </a:r>
              </a:p>
              <a:p>
                <a:pPr>
                  <a:lnSpc>
                    <a:spcPct val="150000"/>
                  </a:lnSpc>
                </a:pPr>
                <a:endParaRPr lang="en-US" sz="2400" dirty="0">
                  <a:solidFill>
                    <a:schemeClr val="tx2"/>
                  </a:solidFill>
                </a:endParaRPr>
              </a:p>
              <a:p>
                <a:pPr>
                  <a:lnSpc>
                    <a:spcPct val="150000"/>
                  </a:lnSpc>
                </a:pPr>
                <a:r>
                  <a:rPr lang="en-US" sz="2400" dirty="0">
                    <a:solidFill>
                      <a:schemeClr val="tx2"/>
                    </a:solidFill>
                  </a:rPr>
                  <a:t>If </a:t>
                </a:r>
                <a14:m>
                  <m:oMath xmlns:m="http://schemas.openxmlformats.org/officeDocument/2006/math">
                    <m:sSubSup>
                      <m:sSubSupPr>
                        <m:ctrlPr>
                          <a:rPr lang="en-US" sz="2400" b="1" i="1" smtClean="0">
                            <a:solidFill>
                              <a:schemeClr val="tx2"/>
                            </a:solidFill>
                            <a:latin typeface="Cambria Math" panose="02040503050406030204" pitchFamily="18" charset="0"/>
                          </a:rPr>
                        </m:ctrlPr>
                      </m:sSubSupPr>
                      <m:e>
                        <m:r>
                          <a:rPr lang="en-US" sz="2400" b="1" i="1" smtClean="0">
                            <a:solidFill>
                              <a:schemeClr val="tx2"/>
                            </a:solidFill>
                            <a:latin typeface="Cambria Math" panose="02040503050406030204" pitchFamily="18" charset="0"/>
                            <a:ea typeface="Cambria Math" panose="02040503050406030204" pitchFamily="18" charset="0"/>
                          </a:rPr>
                          <m:t>𝝈</m:t>
                        </m:r>
                      </m:e>
                      <m:sub>
                        <m:r>
                          <a:rPr lang="el-GR" sz="2400" b="1" i="1" smtClean="0">
                            <a:solidFill>
                              <a:schemeClr val="tx2"/>
                            </a:solidFill>
                            <a:latin typeface="Cambria Math" panose="02040503050406030204" pitchFamily="18" charset="0"/>
                            <a:ea typeface="Cambria Math" panose="02040503050406030204" pitchFamily="18" charset="0"/>
                          </a:rPr>
                          <m:t>𝜴</m:t>
                        </m:r>
                      </m:sub>
                      <m:sup>
                        <m:r>
                          <a:rPr lang="en-US" sz="2400" b="1" i="1" smtClean="0">
                            <a:solidFill>
                              <a:schemeClr val="tx2"/>
                            </a:solidFill>
                            <a:latin typeface="Cambria Math" panose="02040503050406030204" pitchFamily="18" charset="0"/>
                          </a:rPr>
                          <m:t>𝟐</m:t>
                        </m:r>
                      </m:sup>
                    </m:sSubSup>
                  </m:oMath>
                </a14:m>
                <a:r>
                  <a:rPr lang="en-US" sz="2400" dirty="0">
                    <a:solidFill>
                      <a:schemeClr val="tx2"/>
                    </a:solidFill>
                  </a:rPr>
                  <a:t> is too small → vanishing gradients</a:t>
                </a:r>
              </a:p>
            </p:txBody>
          </p:sp>
        </mc:Choice>
        <mc:Fallback xmlns="">
          <p:sp>
            <p:nvSpPr>
              <p:cNvPr id="4" name="TextBox 3">
                <a:extLst>
                  <a:ext uri="{FF2B5EF4-FFF2-40B4-BE49-F238E27FC236}">
                    <a16:creationId xmlns:a16="http://schemas.microsoft.com/office/drawing/2014/main" id="{ABDAECF2-2D89-BE11-B02F-2306031A02A1}"/>
                  </a:ext>
                </a:extLst>
              </p:cNvPr>
              <p:cNvSpPr txBox="1">
                <a:spLocks noRot="1" noChangeAspect="1" noMove="1" noResize="1" noEditPoints="1" noAdjustHandles="1" noChangeArrowheads="1" noChangeShapeType="1" noTextEdit="1"/>
              </p:cNvSpPr>
              <p:nvPr/>
            </p:nvSpPr>
            <p:spPr>
              <a:xfrm>
                <a:off x="528267" y="4282578"/>
                <a:ext cx="10384898" cy="1758110"/>
              </a:xfrm>
              <a:prstGeom prst="rect">
                <a:avLst/>
              </a:prstGeom>
              <a:blipFill>
                <a:blip r:embed="rId5"/>
                <a:stretch>
                  <a:fillRect l="-855" b="-7194"/>
                </a:stretch>
              </a:blipFill>
            </p:spPr>
            <p:txBody>
              <a:bodyPr/>
              <a:lstStyle/>
              <a:p>
                <a:r>
                  <a:rPr lang="en-US">
                    <a:noFill/>
                  </a:rPr>
                  <a:t> </a:t>
                </a:r>
              </a:p>
            </p:txBody>
          </p:sp>
        </mc:Fallback>
      </mc:AlternateContent>
    </p:spTree>
    <p:extLst>
      <p:ext uri="{BB962C8B-B14F-4D97-AF65-F5344CB8AC3E}">
        <p14:creationId xmlns:p14="http://schemas.microsoft.com/office/powerpoint/2010/main" val="2957041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94E51781-C746-5366-D442-CC0BF6ECF70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A6A6B3-66A0-3258-893F-1C6B897AF1BA}"/>
              </a:ext>
            </a:extLst>
          </p:cNvPr>
          <p:cNvSpPr txBox="1"/>
          <p:nvPr/>
        </p:nvSpPr>
        <p:spPr>
          <a:xfrm>
            <a:off x="528267" y="318052"/>
            <a:ext cx="4204997" cy="461665"/>
          </a:xfrm>
          <a:prstGeom prst="rect">
            <a:avLst/>
          </a:prstGeom>
          <a:noFill/>
        </p:spPr>
        <p:txBody>
          <a:bodyPr wrap="none" rtlCol="0">
            <a:spAutoFit/>
          </a:bodyPr>
          <a:lstStyle/>
          <a:p>
            <a:r>
              <a:rPr lang="en-US" sz="2400" dirty="0">
                <a:solidFill>
                  <a:schemeClr val="tx2"/>
                </a:solidFill>
                <a:latin typeface="Work Sans" pitchFamily="2" charset="77"/>
              </a:rPr>
              <a:t>Initialization: forward pass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6BCC21-7759-09B0-3822-455DF25EB099}"/>
                  </a:ext>
                </a:extLst>
              </p:cNvPr>
              <p:cNvSpPr txBox="1"/>
              <p:nvPr/>
            </p:nvSpPr>
            <p:spPr>
              <a:xfrm>
                <a:off x="528267" y="1401417"/>
                <a:ext cx="10384898" cy="614335"/>
              </a:xfrm>
              <a:prstGeom prst="rect">
                <a:avLst/>
              </a:prstGeom>
              <a:noFill/>
            </p:spPr>
            <p:txBody>
              <a:bodyPr wrap="square" rtlCol="0">
                <a:spAutoFit/>
              </a:bodyPr>
              <a:lstStyle/>
              <a:p>
                <a:pPr>
                  <a:lnSpc>
                    <a:spcPct val="150000"/>
                  </a:lnSpc>
                </a:pPr>
                <a:r>
                  <a:rPr lang="en-US" sz="2400" dirty="0">
                    <a:solidFill>
                      <a:schemeClr val="tx2"/>
                    </a:solidFill>
                  </a:rPr>
                  <a:t>At each layer </a:t>
                </a:r>
                <a14:m>
                  <m:oMath xmlns:m="http://schemas.openxmlformats.org/officeDocument/2006/math">
                    <m:r>
                      <a:rPr lang="en-US" sz="2400" b="0" i="1" smtClean="0">
                        <a:solidFill>
                          <a:schemeClr val="tx2"/>
                        </a:solidFill>
                        <a:latin typeface="Cambria Math" panose="02040503050406030204" pitchFamily="18" charset="0"/>
                      </a:rPr>
                      <m:t>𝑘</m:t>
                    </m:r>
                  </m:oMath>
                </a14:m>
                <a:r>
                  <a:rPr lang="en-US" sz="2400" dirty="0">
                    <a:solidFill>
                      <a:schemeClr val="tx2"/>
                    </a:solidFill>
                  </a:rPr>
                  <a:t>, given weights </a:t>
                </a:r>
                <a14:m>
                  <m:oMath xmlns:m="http://schemas.openxmlformats.org/officeDocument/2006/math">
                    <m:r>
                      <a:rPr lang="el-GR" sz="2400" b="1" i="1" smtClean="0">
                        <a:solidFill>
                          <a:schemeClr val="tx2"/>
                        </a:solidFill>
                        <a:latin typeface="Cambria Math" panose="02040503050406030204" pitchFamily="18" charset="0"/>
                        <a:ea typeface="Cambria Math" panose="02040503050406030204" pitchFamily="18" charset="0"/>
                      </a:rPr>
                      <m:t>𝜴</m:t>
                    </m:r>
                  </m:oMath>
                </a14:m>
                <a:r>
                  <a:rPr lang="en-US" sz="2400" dirty="0">
                    <a:solidFill>
                      <a:schemeClr val="tx2"/>
                    </a:solidFill>
                  </a:rPr>
                  <a:t> with variance </a:t>
                </a:r>
                <a14:m>
                  <m:oMath xmlns:m="http://schemas.openxmlformats.org/officeDocument/2006/math">
                    <m:sSubSup>
                      <m:sSubSupPr>
                        <m:ctrlPr>
                          <a:rPr lang="en-US" sz="2400" b="1" i="1" smtClean="0">
                            <a:solidFill>
                              <a:schemeClr val="tx2"/>
                            </a:solidFill>
                            <a:latin typeface="Cambria Math" panose="02040503050406030204" pitchFamily="18" charset="0"/>
                          </a:rPr>
                        </m:ctrlPr>
                      </m:sSubSupPr>
                      <m:e>
                        <m:r>
                          <a:rPr lang="en-US" sz="2400" b="1" i="1" smtClean="0">
                            <a:solidFill>
                              <a:schemeClr val="tx2"/>
                            </a:solidFill>
                            <a:latin typeface="Cambria Math" panose="02040503050406030204" pitchFamily="18" charset="0"/>
                            <a:ea typeface="Cambria Math" panose="02040503050406030204" pitchFamily="18" charset="0"/>
                          </a:rPr>
                          <m:t>𝝈</m:t>
                        </m:r>
                      </m:e>
                      <m:sub>
                        <m:r>
                          <a:rPr lang="el-GR" sz="2400" b="1" i="1" smtClean="0">
                            <a:solidFill>
                              <a:schemeClr val="tx2"/>
                            </a:solidFill>
                            <a:latin typeface="Cambria Math" panose="02040503050406030204" pitchFamily="18" charset="0"/>
                            <a:ea typeface="Cambria Math" panose="02040503050406030204" pitchFamily="18" charset="0"/>
                          </a:rPr>
                          <m:t>𝜴</m:t>
                        </m:r>
                      </m:sub>
                      <m:sup>
                        <m:r>
                          <a:rPr lang="en-US" sz="2400" b="1" i="1" smtClean="0">
                            <a:solidFill>
                              <a:schemeClr val="tx2"/>
                            </a:solidFill>
                            <a:latin typeface="Cambria Math" panose="02040503050406030204" pitchFamily="18" charset="0"/>
                          </a:rPr>
                          <m:t>𝟐</m:t>
                        </m:r>
                      </m:sup>
                    </m:sSubSup>
                  </m:oMath>
                </a14:m>
                <a:r>
                  <a:rPr lang="en-US" sz="2400" dirty="0">
                    <a:solidFill>
                      <a:schemeClr val="tx2"/>
                    </a:solidFill>
                  </a:rPr>
                  <a:t> and pre-activations </a:t>
                </a:r>
                <a14:m>
                  <m:oMath xmlns:m="http://schemas.openxmlformats.org/officeDocument/2006/math">
                    <m:sSub>
                      <m:sSubPr>
                        <m:ctrlPr>
                          <a:rPr lang="en-US" sz="2400"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𝒇</m:t>
                        </m:r>
                      </m:e>
                      <m:sub>
                        <m:r>
                          <a:rPr lang="en-US" sz="2400" b="0" i="1" smtClean="0">
                            <a:solidFill>
                              <a:schemeClr val="tx2"/>
                            </a:solidFill>
                            <a:latin typeface="Cambria Math" panose="02040503050406030204" pitchFamily="18" charset="0"/>
                          </a:rPr>
                          <m:t>𝑘</m:t>
                        </m:r>
                      </m:sub>
                    </m:sSub>
                    <m:r>
                      <a:rPr lang="en-US" sz="2400" b="0" i="1" smtClean="0">
                        <a:solidFill>
                          <a:schemeClr val="tx2"/>
                        </a:solidFill>
                        <a:latin typeface="Cambria Math" panose="02040503050406030204" pitchFamily="18" charset="0"/>
                      </a:rPr>
                      <m:t>:</m:t>
                    </m:r>
                  </m:oMath>
                </a14:m>
                <a:r>
                  <a:rPr lang="en-US" sz="2400" dirty="0">
                    <a:solidFill>
                      <a:schemeClr val="tx2"/>
                    </a:solidFill>
                  </a:rPr>
                  <a:t> </a:t>
                </a:r>
              </a:p>
            </p:txBody>
          </p:sp>
        </mc:Choice>
        <mc:Fallback xmlns="">
          <p:sp>
            <p:nvSpPr>
              <p:cNvPr id="10" name="TextBox 9">
                <a:extLst>
                  <a:ext uri="{FF2B5EF4-FFF2-40B4-BE49-F238E27FC236}">
                    <a16:creationId xmlns:a16="http://schemas.microsoft.com/office/drawing/2014/main" id="{1F6BCC21-7759-09B0-3822-455DF25EB099}"/>
                  </a:ext>
                </a:extLst>
              </p:cNvPr>
              <p:cNvSpPr txBox="1">
                <a:spLocks noRot="1" noChangeAspect="1" noMove="1" noResize="1" noEditPoints="1" noAdjustHandles="1" noChangeArrowheads="1" noChangeShapeType="1" noTextEdit="1"/>
              </p:cNvSpPr>
              <p:nvPr/>
            </p:nvSpPr>
            <p:spPr>
              <a:xfrm>
                <a:off x="528267" y="1401417"/>
                <a:ext cx="10384898" cy="614335"/>
              </a:xfrm>
              <a:prstGeom prst="rect">
                <a:avLst/>
              </a:prstGeom>
              <a:blipFill>
                <a:blip r:embed="rId3"/>
                <a:stretch>
                  <a:fillRect l="-855"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44428A-C05B-07BF-A031-B055939F466F}"/>
                  </a:ext>
                </a:extLst>
              </p:cNvPr>
              <p:cNvSpPr txBox="1"/>
              <p:nvPr/>
            </p:nvSpPr>
            <p:spPr>
              <a:xfrm>
                <a:off x="4099890" y="2737529"/>
                <a:ext cx="274254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chemeClr val="tx2"/>
                              </a:solidFill>
                              <a:latin typeface="Cambria Math" panose="02040503050406030204" pitchFamily="18" charset="0"/>
                            </a:rPr>
                          </m:ctrlPr>
                        </m:sSubSupPr>
                        <m:e>
                          <m:r>
                            <a:rPr lang="en-US" sz="2400" b="1" i="1">
                              <a:solidFill>
                                <a:schemeClr val="tx2"/>
                              </a:solidFill>
                              <a:latin typeface="Cambria Math" panose="02040503050406030204" pitchFamily="18" charset="0"/>
                              <a:ea typeface="Cambria Math" panose="02040503050406030204" pitchFamily="18" charset="0"/>
                            </a:rPr>
                            <m:t>𝝈</m:t>
                          </m:r>
                        </m:e>
                        <m:sub>
                          <m:sSub>
                            <m:sSubPr>
                              <m:ctrlPr>
                                <a:rPr lang="en-US" sz="2400" b="1" i="1" smtClean="0">
                                  <a:solidFill>
                                    <a:schemeClr val="tx2"/>
                                  </a:solidFill>
                                  <a:latin typeface="Cambria Math" panose="02040503050406030204" pitchFamily="18" charset="0"/>
                                  <a:ea typeface="Cambria Math" panose="02040503050406030204" pitchFamily="18" charset="0"/>
                                </a:rPr>
                              </m:ctrlPr>
                            </m:sSubPr>
                            <m:e>
                              <m:r>
                                <a:rPr lang="en-US" sz="2400" b="1" i="1" smtClean="0">
                                  <a:solidFill>
                                    <a:schemeClr val="tx2"/>
                                  </a:solidFill>
                                  <a:latin typeface="Cambria Math" panose="02040503050406030204" pitchFamily="18" charset="0"/>
                                  <a:ea typeface="Cambria Math" panose="02040503050406030204" pitchFamily="18" charset="0"/>
                                </a:rPr>
                                <m:t>𝒇</m:t>
                              </m:r>
                            </m:e>
                            <m:sub>
                              <m:r>
                                <a:rPr lang="en-US" sz="2400" b="1" i="1" smtClean="0">
                                  <a:solidFill>
                                    <a:schemeClr val="tx2"/>
                                  </a:solidFill>
                                  <a:latin typeface="Cambria Math" panose="02040503050406030204" pitchFamily="18" charset="0"/>
                                  <a:ea typeface="Cambria Math" panose="02040503050406030204" pitchFamily="18" charset="0"/>
                                </a:rPr>
                                <m:t>𝒌</m:t>
                              </m:r>
                              <m:r>
                                <a:rPr lang="en-US" sz="2400" b="1" i="1" smtClean="0">
                                  <a:solidFill>
                                    <a:schemeClr val="tx2"/>
                                  </a:solidFill>
                                  <a:latin typeface="Cambria Math" panose="02040503050406030204" pitchFamily="18" charset="0"/>
                                  <a:ea typeface="Cambria Math" panose="02040503050406030204" pitchFamily="18" charset="0"/>
                                </a:rPr>
                                <m:t>+</m:t>
                              </m:r>
                              <m:r>
                                <a:rPr lang="en-US" sz="2400" b="1" i="1" smtClean="0">
                                  <a:solidFill>
                                    <a:schemeClr val="tx2"/>
                                  </a:solidFill>
                                  <a:latin typeface="Cambria Math" panose="02040503050406030204" pitchFamily="18" charset="0"/>
                                  <a:ea typeface="Cambria Math" panose="02040503050406030204" pitchFamily="18" charset="0"/>
                                </a:rPr>
                                <m:t>𝟏</m:t>
                              </m:r>
                            </m:sub>
                          </m:sSub>
                        </m:sub>
                        <m:sup>
                          <m:r>
                            <a:rPr lang="en-US" sz="2400" b="1" i="1">
                              <a:solidFill>
                                <a:schemeClr val="tx2"/>
                              </a:solidFill>
                              <a:latin typeface="Cambria Math" panose="02040503050406030204" pitchFamily="18" charset="0"/>
                            </a:rPr>
                            <m:t>𝟐</m:t>
                          </m:r>
                        </m:sup>
                      </m:sSubSup>
                      <m:r>
                        <a:rPr lang="en-US" sz="2400" b="1" i="1" smtClean="0">
                          <a:solidFill>
                            <a:schemeClr val="tx2"/>
                          </a:solidFill>
                          <a:latin typeface="Cambria Math" panose="02040503050406030204" pitchFamily="18" charset="0"/>
                        </a:rPr>
                        <m:t>=</m:t>
                      </m:r>
                      <m:f>
                        <m:fPr>
                          <m:ctrlPr>
                            <a:rPr lang="en-US" sz="2400" b="1" i="1" smtClean="0">
                              <a:solidFill>
                                <a:schemeClr val="tx2"/>
                              </a:solidFill>
                              <a:latin typeface="Cambria Math" panose="02040503050406030204" pitchFamily="18" charset="0"/>
                            </a:rPr>
                          </m:ctrlPr>
                        </m:fPr>
                        <m:num>
                          <m:r>
                            <a:rPr lang="en-US" sz="2400" b="1" i="1" smtClean="0">
                              <a:solidFill>
                                <a:schemeClr val="tx2"/>
                              </a:solidFill>
                              <a:latin typeface="Cambria Math" panose="02040503050406030204" pitchFamily="18" charset="0"/>
                            </a:rPr>
                            <m:t>𝟏</m:t>
                          </m:r>
                        </m:num>
                        <m:den>
                          <m:r>
                            <a:rPr lang="en-US" sz="2400" b="1" i="1" smtClean="0">
                              <a:solidFill>
                                <a:schemeClr val="tx2"/>
                              </a:solidFill>
                              <a:latin typeface="Cambria Math" panose="02040503050406030204" pitchFamily="18" charset="0"/>
                            </a:rPr>
                            <m:t>𝟐</m:t>
                          </m:r>
                        </m:den>
                      </m:f>
                      <m:sSub>
                        <m:sSubPr>
                          <m:ctrlPr>
                            <a:rPr lang="en-US" sz="2400" b="1"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𝑫</m:t>
                          </m:r>
                        </m:e>
                        <m:sub>
                          <m:sSub>
                            <m:sSubPr>
                              <m:ctrlPr>
                                <a:rPr lang="en-US" sz="2400" b="1"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𝒉</m:t>
                              </m:r>
                            </m:e>
                            <m:sub>
                              <m:r>
                                <a:rPr lang="en-US" sz="2400" b="1" i="1" smtClean="0">
                                  <a:solidFill>
                                    <a:schemeClr val="tx2"/>
                                  </a:solidFill>
                                  <a:latin typeface="Cambria Math" panose="02040503050406030204" pitchFamily="18" charset="0"/>
                                </a:rPr>
                                <m:t>𝒌</m:t>
                              </m:r>
                            </m:sub>
                          </m:sSub>
                        </m:sub>
                      </m:sSub>
                      <m:sSubSup>
                        <m:sSubSupPr>
                          <m:ctrlPr>
                            <a:rPr lang="en-US" sz="2400" b="1" i="1">
                              <a:solidFill>
                                <a:schemeClr val="tx2"/>
                              </a:solidFill>
                              <a:latin typeface="Cambria Math" panose="02040503050406030204" pitchFamily="18" charset="0"/>
                            </a:rPr>
                          </m:ctrlPr>
                        </m:sSubSupPr>
                        <m:e>
                          <m:r>
                            <a:rPr lang="en-US" sz="2400" b="1" i="1">
                              <a:solidFill>
                                <a:schemeClr val="tx2"/>
                              </a:solidFill>
                              <a:latin typeface="Cambria Math" panose="02040503050406030204" pitchFamily="18" charset="0"/>
                              <a:ea typeface="Cambria Math" panose="02040503050406030204" pitchFamily="18" charset="0"/>
                            </a:rPr>
                            <m:t>𝝈</m:t>
                          </m:r>
                        </m:e>
                        <m:sub>
                          <m:r>
                            <a:rPr lang="el-GR" sz="2400" b="1" i="1">
                              <a:solidFill>
                                <a:schemeClr val="tx2"/>
                              </a:solidFill>
                              <a:latin typeface="Cambria Math" panose="02040503050406030204" pitchFamily="18" charset="0"/>
                              <a:ea typeface="Cambria Math" panose="02040503050406030204" pitchFamily="18" charset="0"/>
                            </a:rPr>
                            <m:t>𝜴</m:t>
                          </m:r>
                        </m:sub>
                        <m:sup>
                          <m:r>
                            <a:rPr lang="en-US" sz="2400" b="1" i="1">
                              <a:solidFill>
                                <a:schemeClr val="tx2"/>
                              </a:solidFill>
                              <a:latin typeface="Cambria Math" panose="02040503050406030204" pitchFamily="18" charset="0"/>
                            </a:rPr>
                            <m:t>𝟐</m:t>
                          </m:r>
                        </m:sup>
                      </m:sSubSup>
                      <m:sSubSup>
                        <m:sSubSupPr>
                          <m:ctrlPr>
                            <a:rPr lang="en-US" sz="2400" b="1" i="1">
                              <a:solidFill>
                                <a:schemeClr val="tx2"/>
                              </a:solidFill>
                              <a:latin typeface="Cambria Math" panose="02040503050406030204" pitchFamily="18" charset="0"/>
                            </a:rPr>
                          </m:ctrlPr>
                        </m:sSubSupPr>
                        <m:e>
                          <m:r>
                            <a:rPr lang="en-US" sz="2400" b="1" i="1">
                              <a:solidFill>
                                <a:schemeClr val="tx2"/>
                              </a:solidFill>
                              <a:latin typeface="Cambria Math" panose="02040503050406030204" pitchFamily="18" charset="0"/>
                              <a:ea typeface="Cambria Math" panose="02040503050406030204" pitchFamily="18" charset="0"/>
                            </a:rPr>
                            <m:t>𝝈</m:t>
                          </m:r>
                        </m:e>
                        <m:sub>
                          <m:sSub>
                            <m:sSubPr>
                              <m:ctrlPr>
                                <a:rPr lang="en-US" sz="2400" b="1" i="1" smtClean="0">
                                  <a:solidFill>
                                    <a:schemeClr val="tx2"/>
                                  </a:solidFill>
                                  <a:latin typeface="Cambria Math" panose="02040503050406030204" pitchFamily="18" charset="0"/>
                                  <a:ea typeface="Cambria Math" panose="02040503050406030204" pitchFamily="18" charset="0"/>
                                </a:rPr>
                              </m:ctrlPr>
                            </m:sSubPr>
                            <m:e>
                              <m:r>
                                <a:rPr lang="en-US" sz="2400" b="1" i="1" smtClean="0">
                                  <a:solidFill>
                                    <a:schemeClr val="tx2"/>
                                  </a:solidFill>
                                  <a:latin typeface="Cambria Math" panose="02040503050406030204" pitchFamily="18" charset="0"/>
                                  <a:ea typeface="Cambria Math" panose="02040503050406030204" pitchFamily="18" charset="0"/>
                                </a:rPr>
                                <m:t>𝒇</m:t>
                              </m:r>
                            </m:e>
                            <m:sub>
                              <m:r>
                                <a:rPr lang="en-US" sz="2400" b="1" i="1" smtClean="0">
                                  <a:solidFill>
                                    <a:schemeClr val="tx2"/>
                                  </a:solidFill>
                                  <a:latin typeface="Cambria Math" panose="02040503050406030204" pitchFamily="18" charset="0"/>
                                  <a:ea typeface="Cambria Math" panose="02040503050406030204" pitchFamily="18" charset="0"/>
                                </a:rPr>
                                <m:t>𝒌</m:t>
                              </m:r>
                            </m:sub>
                          </m:sSub>
                        </m:sub>
                        <m:sup>
                          <m:r>
                            <a:rPr lang="en-US" sz="2400" b="1" i="1">
                              <a:solidFill>
                                <a:schemeClr val="tx2"/>
                              </a:solidFill>
                              <a:latin typeface="Cambria Math" panose="02040503050406030204" pitchFamily="18" charset="0"/>
                            </a:rPr>
                            <m:t>𝟐</m:t>
                          </m:r>
                        </m:sup>
                      </m:sSubSup>
                    </m:oMath>
                  </m:oMathPara>
                </a14:m>
                <a:endParaRPr lang="en-US" sz="2400" dirty="0"/>
              </a:p>
            </p:txBody>
          </p:sp>
        </mc:Choice>
        <mc:Fallback xmlns="">
          <p:sp>
            <p:nvSpPr>
              <p:cNvPr id="2" name="TextBox 1">
                <a:extLst>
                  <a:ext uri="{FF2B5EF4-FFF2-40B4-BE49-F238E27FC236}">
                    <a16:creationId xmlns:a16="http://schemas.microsoft.com/office/drawing/2014/main" id="{DB44428A-C05B-07BF-A031-B055939F466F}"/>
                  </a:ext>
                </a:extLst>
              </p:cNvPr>
              <p:cNvSpPr txBox="1">
                <a:spLocks noRot="1" noChangeAspect="1" noMove="1" noResize="1" noEditPoints="1" noAdjustHandles="1" noChangeArrowheads="1" noChangeShapeType="1" noTextEdit="1"/>
              </p:cNvSpPr>
              <p:nvPr/>
            </p:nvSpPr>
            <p:spPr>
              <a:xfrm>
                <a:off x="4099890" y="2737529"/>
                <a:ext cx="2742546" cy="691471"/>
              </a:xfrm>
              <a:prstGeom prst="rect">
                <a:avLst/>
              </a:prstGeom>
              <a:blipFill>
                <a:blip r:embed="rId4"/>
                <a:stretch>
                  <a:fillRect l="-1389" r="-4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695E2B-FCCB-7776-07E6-32D5847EBEB1}"/>
                  </a:ext>
                </a:extLst>
              </p:cNvPr>
              <p:cNvSpPr txBox="1"/>
              <p:nvPr/>
            </p:nvSpPr>
            <p:spPr>
              <a:xfrm>
                <a:off x="528267" y="3815439"/>
                <a:ext cx="10384898" cy="663836"/>
              </a:xfrm>
              <a:prstGeom prst="rect">
                <a:avLst/>
              </a:prstGeom>
              <a:noFill/>
            </p:spPr>
            <p:txBody>
              <a:bodyPr wrap="square" rtlCol="0">
                <a:spAutoFit/>
              </a:bodyPr>
              <a:lstStyle/>
              <a:p>
                <a:pPr>
                  <a:lnSpc>
                    <a:spcPct val="150000"/>
                  </a:lnSpc>
                </a:pPr>
                <a:r>
                  <a:rPr lang="en-US" sz="2400" dirty="0">
                    <a:solidFill>
                      <a:schemeClr val="tx2"/>
                    </a:solidFill>
                  </a:rPr>
                  <a:t>where </a:t>
                </a:r>
                <a14:m>
                  <m:oMath xmlns:m="http://schemas.openxmlformats.org/officeDocument/2006/math">
                    <m:sSub>
                      <m:sSubPr>
                        <m:ctrlPr>
                          <a:rPr lang="en-US" sz="2400" b="1"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𝑫</m:t>
                        </m:r>
                      </m:e>
                      <m:sub>
                        <m:sSub>
                          <m:sSubPr>
                            <m:ctrlPr>
                              <a:rPr lang="en-US" sz="2400" b="1"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𝒉</m:t>
                            </m:r>
                          </m:e>
                          <m:sub>
                            <m:r>
                              <a:rPr lang="en-US" sz="2400" b="1" i="1" smtClean="0">
                                <a:solidFill>
                                  <a:schemeClr val="tx2"/>
                                </a:solidFill>
                                <a:latin typeface="Cambria Math" panose="02040503050406030204" pitchFamily="18" charset="0"/>
                              </a:rPr>
                              <m:t>𝒌</m:t>
                            </m:r>
                          </m:sub>
                        </m:sSub>
                      </m:sub>
                    </m:sSub>
                  </m:oMath>
                </a14:m>
                <a:r>
                  <a:rPr lang="en-US" sz="2400" dirty="0">
                    <a:solidFill>
                      <a:schemeClr val="tx2"/>
                    </a:solidFill>
                  </a:rPr>
                  <a:t> is the dimensionality of the input layer </a:t>
                </a:r>
                <a14:m>
                  <m:oMath xmlns:m="http://schemas.openxmlformats.org/officeDocument/2006/math">
                    <m:r>
                      <a:rPr lang="en-US" sz="2400" i="1">
                        <a:solidFill>
                          <a:schemeClr val="tx2"/>
                        </a:solidFill>
                        <a:latin typeface="Cambria Math" panose="02040503050406030204" pitchFamily="18" charset="0"/>
                      </a:rPr>
                      <m:t>𝑘</m:t>
                    </m:r>
                  </m:oMath>
                </a14:m>
                <a:r>
                  <a:rPr lang="en-US" sz="2400" dirty="0">
                    <a:solidFill>
                      <a:schemeClr val="tx2"/>
                    </a:solidFill>
                  </a:rPr>
                  <a:t>.</a:t>
                </a:r>
              </a:p>
            </p:txBody>
          </p:sp>
        </mc:Choice>
        <mc:Fallback xmlns="">
          <p:sp>
            <p:nvSpPr>
              <p:cNvPr id="4" name="TextBox 3">
                <a:extLst>
                  <a:ext uri="{FF2B5EF4-FFF2-40B4-BE49-F238E27FC236}">
                    <a16:creationId xmlns:a16="http://schemas.microsoft.com/office/drawing/2014/main" id="{E9695E2B-FCCB-7776-07E6-32D5847EBEB1}"/>
                  </a:ext>
                </a:extLst>
              </p:cNvPr>
              <p:cNvSpPr txBox="1">
                <a:spLocks noRot="1" noChangeAspect="1" noMove="1" noResize="1" noEditPoints="1" noAdjustHandles="1" noChangeArrowheads="1" noChangeShapeType="1" noTextEdit="1"/>
              </p:cNvSpPr>
              <p:nvPr/>
            </p:nvSpPr>
            <p:spPr>
              <a:xfrm>
                <a:off x="528267" y="3815439"/>
                <a:ext cx="10384898" cy="663836"/>
              </a:xfrm>
              <a:prstGeom prst="rect">
                <a:avLst/>
              </a:prstGeom>
              <a:blipFill>
                <a:blip r:embed="rId5"/>
                <a:stretch>
                  <a:fillRect l="-855"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E1B7E0-0B00-A51D-6C60-C6EC03C376C2}"/>
                  </a:ext>
                </a:extLst>
              </p:cNvPr>
              <p:cNvSpPr txBox="1"/>
              <p:nvPr/>
            </p:nvSpPr>
            <p:spPr>
              <a:xfrm>
                <a:off x="4796811" y="5486066"/>
                <a:ext cx="1348703" cy="801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chemeClr val="tx2"/>
                              </a:solidFill>
                              <a:latin typeface="Cambria Math" panose="02040503050406030204" pitchFamily="18" charset="0"/>
                            </a:rPr>
                          </m:ctrlPr>
                        </m:sSubSupPr>
                        <m:e>
                          <m:r>
                            <a:rPr lang="en-US" sz="2400" b="1" i="1">
                              <a:solidFill>
                                <a:schemeClr val="tx2"/>
                              </a:solidFill>
                              <a:latin typeface="Cambria Math" panose="02040503050406030204" pitchFamily="18" charset="0"/>
                              <a:ea typeface="Cambria Math" panose="02040503050406030204" pitchFamily="18" charset="0"/>
                            </a:rPr>
                            <m:t>𝝈</m:t>
                          </m:r>
                        </m:e>
                        <m:sub>
                          <m:r>
                            <a:rPr lang="el-GR" sz="2400" b="1" i="1">
                              <a:solidFill>
                                <a:schemeClr val="tx2"/>
                              </a:solidFill>
                              <a:latin typeface="Cambria Math" panose="02040503050406030204" pitchFamily="18" charset="0"/>
                              <a:ea typeface="Cambria Math" panose="02040503050406030204" pitchFamily="18" charset="0"/>
                            </a:rPr>
                            <m:t>𝜴</m:t>
                          </m:r>
                        </m:sub>
                        <m:sup>
                          <m:r>
                            <a:rPr lang="en-US" sz="2400" b="1" i="1">
                              <a:solidFill>
                                <a:schemeClr val="tx2"/>
                              </a:solidFill>
                              <a:latin typeface="Cambria Math" panose="02040503050406030204" pitchFamily="18" charset="0"/>
                            </a:rPr>
                            <m:t>𝟐</m:t>
                          </m:r>
                        </m:sup>
                      </m:sSubSup>
                      <m:r>
                        <a:rPr lang="en-US" sz="2400" b="1" i="1" smtClean="0">
                          <a:solidFill>
                            <a:schemeClr val="tx2"/>
                          </a:solidFill>
                          <a:latin typeface="Cambria Math" panose="02040503050406030204" pitchFamily="18" charset="0"/>
                        </a:rPr>
                        <m:t>=</m:t>
                      </m:r>
                      <m:f>
                        <m:fPr>
                          <m:ctrlPr>
                            <a:rPr lang="en-US" sz="2400" b="1" i="1" smtClean="0">
                              <a:solidFill>
                                <a:schemeClr val="tx2"/>
                              </a:solidFill>
                              <a:latin typeface="Cambria Math" panose="02040503050406030204" pitchFamily="18" charset="0"/>
                            </a:rPr>
                          </m:ctrlPr>
                        </m:fPr>
                        <m:num>
                          <m:r>
                            <a:rPr lang="en-US" sz="2400" b="1" i="1" smtClean="0">
                              <a:solidFill>
                                <a:schemeClr val="tx2"/>
                              </a:solidFill>
                              <a:latin typeface="Cambria Math" panose="02040503050406030204" pitchFamily="18" charset="0"/>
                            </a:rPr>
                            <m:t>𝟐</m:t>
                          </m:r>
                        </m:num>
                        <m:den>
                          <m:sSub>
                            <m:sSubPr>
                              <m:ctrlPr>
                                <a:rPr lang="en-US" sz="2400" b="1"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𝑫</m:t>
                              </m:r>
                            </m:e>
                            <m:sub>
                              <m:sSub>
                                <m:sSubPr>
                                  <m:ctrlPr>
                                    <a:rPr lang="en-US" sz="2400" b="1"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𝒉</m:t>
                                  </m:r>
                                </m:e>
                                <m:sub>
                                  <m:r>
                                    <a:rPr lang="en-US" sz="2400" b="1" i="1" smtClean="0">
                                      <a:solidFill>
                                        <a:schemeClr val="tx2"/>
                                      </a:solidFill>
                                      <a:latin typeface="Cambria Math" panose="02040503050406030204" pitchFamily="18" charset="0"/>
                                    </a:rPr>
                                    <m:t>𝒌</m:t>
                                  </m:r>
                                </m:sub>
                              </m:sSub>
                            </m:sub>
                          </m:sSub>
                        </m:den>
                      </m:f>
                    </m:oMath>
                  </m:oMathPara>
                </a14:m>
                <a:endParaRPr lang="en-US" sz="2400" dirty="0"/>
              </a:p>
            </p:txBody>
          </p:sp>
        </mc:Choice>
        <mc:Fallback xmlns="">
          <p:sp>
            <p:nvSpPr>
              <p:cNvPr id="5" name="TextBox 4">
                <a:extLst>
                  <a:ext uri="{FF2B5EF4-FFF2-40B4-BE49-F238E27FC236}">
                    <a16:creationId xmlns:a16="http://schemas.microsoft.com/office/drawing/2014/main" id="{33E1B7E0-0B00-A51D-6C60-C6EC03C376C2}"/>
                  </a:ext>
                </a:extLst>
              </p:cNvPr>
              <p:cNvSpPr txBox="1">
                <a:spLocks noRot="1" noChangeAspect="1" noMove="1" noResize="1" noEditPoints="1" noAdjustHandles="1" noChangeArrowheads="1" noChangeShapeType="1" noTextEdit="1"/>
              </p:cNvSpPr>
              <p:nvPr/>
            </p:nvSpPr>
            <p:spPr>
              <a:xfrm>
                <a:off x="4796811" y="5486066"/>
                <a:ext cx="1348703" cy="801566"/>
              </a:xfrm>
              <a:prstGeom prst="rect">
                <a:avLst/>
              </a:prstGeom>
              <a:blipFill>
                <a:blip r:embed="rId6"/>
                <a:stretch>
                  <a:fillRect l="-2804" t="-1587" r="-935" b="-1111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E266A1B-CFD3-3251-90AC-87B5522945D2}"/>
              </a:ext>
            </a:extLst>
          </p:cNvPr>
          <p:cNvSpPr txBox="1"/>
          <p:nvPr/>
        </p:nvSpPr>
        <p:spPr>
          <a:xfrm>
            <a:off x="528267" y="4548194"/>
            <a:ext cx="10384898" cy="588110"/>
          </a:xfrm>
          <a:prstGeom prst="rect">
            <a:avLst/>
          </a:prstGeom>
          <a:noFill/>
        </p:spPr>
        <p:txBody>
          <a:bodyPr wrap="square" rtlCol="0">
            <a:spAutoFit/>
          </a:bodyPr>
          <a:lstStyle/>
          <a:p>
            <a:pPr>
              <a:lnSpc>
                <a:spcPct val="150000"/>
              </a:lnSpc>
            </a:pPr>
            <a:r>
              <a:rPr lang="en-US" sz="2400" dirty="0">
                <a:solidFill>
                  <a:schemeClr val="tx2"/>
                </a:solidFill>
              </a:rPr>
              <a:t>Hence the optimal variance of the weights is:</a:t>
            </a:r>
          </a:p>
        </p:txBody>
      </p:sp>
      <p:sp>
        <p:nvSpPr>
          <p:cNvPr id="8" name="TextBox 7">
            <a:extLst>
              <a:ext uri="{FF2B5EF4-FFF2-40B4-BE49-F238E27FC236}">
                <a16:creationId xmlns:a16="http://schemas.microsoft.com/office/drawing/2014/main" id="{5B7F852D-0DBF-795B-D6A7-7536580DBE93}"/>
              </a:ext>
            </a:extLst>
          </p:cNvPr>
          <p:cNvSpPr txBox="1"/>
          <p:nvPr/>
        </p:nvSpPr>
        <p:spPr>
          <a:xfrm>
            <a:off x="6842436" y="5702183"/>
            <a:ext cx="2326278" cy="369332"/>
          </a:xfrm>
          <a:prstGeom prst="rect">
            <a:avLst/>
          </a:prstGeom>
          <a:noFill/>
        </p:spPr>
        <p:txBody>
          <a:bodyPr wrap="none" rtlCol="0">
            <a:spAutoFit/>
          </a:bodyPr>
          <a:lstStyle/>
          <a:p>
            <a:r>
              <a:rPr lang="en-US" dirty="0">
                <a:solidFill>
                  <a:schemeClr val="accent1"/>
                </a:solidFill>
                <a:latin typeface="Segoe Script" panose="020B0804020000000003" pitchFamily="34" charset="0"/>
              </a:rPr>
              <a:t>He initialization</a:t>
            </a:r>
          </a:p>
        </p:txBody>
      </p:sp>
    </p:spTree>
    <p:extLst>
      <p:ext uri="{BB962C8B-B14F-4D97-AF65-F5344CB8AC3E}">
        <p14:creationId xmlns:p14="http://schemas.microsoft.com/office/powerpoint/2010/main" val="3617847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08D618DC-8F71-A366-97F3-F533C060BA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F69B50-59BF-F4F9-D54C-C12F974B3D6C}"/>
              </a:ext>
            </a:extLst>
          </p:cNvPr>
          <p:cNvSpPr txBox="1"/>
          <p:nvPr/>
        </p:nvSpPr>
        <p:spPr>
          <a:xfrm>
            <a:off x="528267" y="318052"/>
            <a:ext cx="4490332" cy="461665"/>
          </a:xfrm>
          <a:prstGeom prst="rect">
            <a:avLst/>
          </a:prstGeom>
          <a:noFill/>
        </p:spPr>
        <p:txBody>
          <a:bodyPr wrap="none" rtlCol="0">
            <a:spAutoFit/>
          </a:bodyPr>
          <a:lstStyle/>
          <a:p>
            <a:r>
              <a:rPr lang="en-US" sz="2400" dirty="0">
                <a:solidFill>
                  <a:schemeClr val="tx2"/>
                </a:solidFill>
                <a:latin typeface="Work Sans" pitchFamily="2" charset="77"/>
              </a:rPr>
              <a:t>Initialization: </a:t>
            </a:r>
            <a:r>
              <a:rPr lang="en-US" sz="2400" dirty="0">
                <a:solidFill>
                  <a:schemeClr val="accent1"/>
                </a:solidFill>
                <a:latin typeface="Work Sans" pitchFamily="2" charset="77"/>
              </a:rPr>
              <a:t>backward</a:t>
            </a:r>
            <a:r>
              <a:rPr lang="en-US" sz="2400" dirty="0">
                <a:solidFill>
                  <a:schemeClr val="tx2"/>
                </a:solidFill>
                <a:latin typeface="Work Sans" pitchFamily="2" charset="77"/>
              </a:rPr>
              <a:t> pass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80D15C-F196-ACDB-2897-9C585AF297F0}"/>
                  </a:ext>
                </a:extLst>
              </p:cNvPr>
              <p:cNvSpPr txBox="1"/>
              <p:nvPr/>
            </p:nvSpPr>
            <p:spPr>
              <a:xfrm>
                <a:off x="5172095" y="2255849"/>
                <a:ext cx="1597169" cy="80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chemeClr val="tx2"/>
                              </a:solidFill>
                              <a:latin typeface="Cambria Math" panose="02040503050406030204" pitchFamily="18" charset="0"/>
                            </a:rPr>
                          </m:ctrlPr>
                        </m:sSubSupPr>
                        <m:e>
                          <m:r>
                            <a:rPr lang="en-US" sz="2400" b="1" i="1">
                              <a:solidFill>
                                <a:schemeClr val="tx2"/>
                              </a:solidFill>
                              <a:latin typeface="Cambria Math" panose="02040503050406030204" pitchFamily="18" charset="0"/>
                              <a:ea typeface="Cambria Math" panose="02040503050406030204" pitchFamily="18" charset="0"/>
                            </a:rPr>
                            <m:t>𝝈</m:t>
                          </m:r>
                        </m:e>
                        <m:sub>
                          <m:r>
                            <a:rPr lang="el-GR" sz="2400" b="1" i="1">
                              <a:solidFill>
                                <a:schemeClr val="tx2"/>
                              </a:solidFill>
                              <a:latin typeface="Cambria Math" panose="02040503050406030204" pitchFamily="18" charset="0"/>
                              <a:ea typeface="Cambria Math" panose="02040503050406030204" pitchFamily="18" charset="0"/>
                            </a:rPr>
                            <m:t>𝜴</m:t>
                          </m:r>
                        </m:sub>
                        <m:sup>
                          <m:r>
                            <a:rPr lang="en-US" sz="2400" b="1" i="1">
                              <a:solidFill>
                                <a:schemeClr val="tx2"/>
                              </a:solidFill>
                              <a:latin typeface="Cambria Math" panose="02040503050406030204" pitchFamily="18" charset="0"/>
                            </a:rPr>
                            <m:t>𝟐</m:t>
                          </m:r>
                        </m:sup>
                      </m:sSubSup>
                      <m:r>
                        <a:rPr lang="en-US" sz="2400" b="1" i="1" smtClean="0">
                          <a:solidFill>
                            <a:schemeClr val="tx2"/>
                          </a:solidFill>
                          <a:latin typeface="Cambria Math" panose="02040503050406030204" pitchFamily="18" charset="0"/>
                        </a:rPr>
                        <m:t>=</m:t>
                      </m:r>
                      <m:f>
                        <m:fPr>
                          <m:ctrlPr>
                            <a:rPr lang="en-US" sz="2400" b="1" i="1" smtClean="0">
                              <a:solidFill>
                                <a:schemeClr val="tx2"/>
                              </a:solidFill>
                              <a:latin typeface="Cambria Math" panose="02040503050406030204" pitchFamily="18" charset="0"/>
                            </a:rPr>
                          </m:ctrlPr>
                        </m:fPr>
                        <m:num>
                          <m:r>
                            <a:rPr lang="en-US" sz="2400" b="1" i="1" smtClean="0">
                              <a:solidFill>
                                <a:schemeClr val="tx2"/>
                              </a:solidFill>
                              <a:latin typeface="Cambria Math" panose="02040503050406030204" pitchFamily="18" charset="0"/>
                            </a:rPr>
                            <m:t>𝟐</m:t>
                          </m:r>
                        </m:num>
                        <m:den>
                          <m:sSub>
                            <m:sSubPr>
                              <m:ctrlPr>
                                <a:rPr lang="en-US" sz="2400" b="1"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𝑫</m:t>
                              </m:r>
                            </m:e>
                            <m:sub>
                              <m:sSub>
                                <m:sSubPr>
                                  <m:ctrlPr>
                                    <a:rPr lang="en-US" sz="2400" b="1"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𝒉</m:t>
                                  </m:r>
                                </m:e>
                                <m:sub>
                                  <m:r>
                                    <a:rPr lang="en-US" sz="2400" b="1" i="1" smtClean="0">
                                      <a:solidFill>
                                        <a:schemeClr val="tx2"/>
                                      </a:solidFill>
                                      <a:latin typeface="Cambria Math" panose="02040503050406030204" pitchFamily="18" charset="0"/>
                                    </a:rPr>
                                    <m:t>𝒌</m:t>
                                  </m:r>
                                  <m:r>
                                    <a:rPr lang="en-US" sz="2400" b="1" i="1" smtClean="0">
                                      <a:solidFill>
                                        <a:schemeClr val="tx2"/>
                                      </a:solidFill>
                                      <a:latin typeface="Cambria Math" panose="02040503050406030204" pitchFamily="18" charset="0"/>
                                    </a:rPr>
                                    <m:t>+</m:t>
                                  </m:r>
                                  <m:r>
                                    <a:rPr lang="en-US" sz="2400" b="1" i="1" smtClean="0">
                                      <a:solidFill>
                                        <a:schemeClr val="tx2"/>
                                      </a:solidFill>
                                      <a:latin typeface="Cambria Math" panose="02040503050406030204" pitchFamily="18" charset="0"/>
                                    </a:rPr>
                                    <m:t>𝟏</m:t>
                                  </m:r>
                                </m:sub>
                              </m:sSub>
                            </m:sub>
                          </m:sSub>
                        </m:den>
                      </m:f>
                    </m:oMath>
                  </m:oMathPara>
                </a14:m>
                <a:endParaRPr lang="en-US" sz="2400" dirty="0"/>
              </a:p>
            </p:txBody>
          </p:sp>
        </mc:Choice>
        <mc:Fallback xmlns="">
          <p:sp>
            <p:nvSpPr>
              <p:cNvPr id="5" name="TextBox 4">
                <a:extLst>
                  <a:ext uri="{FF2B5EF4-FFF2-40B4-BE49-F238E27FC236}">
                    <a16:creationId xmlns:a16="http://schemas.microsoft.com/office/drawing/2014/main" id="{6480D15C-F196-ACDB-2897-9C585AF297F0}"/>
                  </a:ext>
                </a:extLst>
              </p:cNvPr>
              <p:cNvSpPr txBox="1">
                <a:spLocks noRot="1" noChangeAspect="1" noMove="1" noResize="1" noEditPoints="1" noAdjustHandles="1" noChangeArrowheads="1" noChangeShapeType="1" noTextEdit="1"/>
              </p:cNvSpPr>
              <p:nvPr/>
            </p:nvSpPr>
            <p:spPr>
              <a:xfrm>
                <a:off x="5172095" y="2255849"/>
                <a:ext cx="1597169" cy="803490"/>
              </a:xfrm>
              <a:prstGeom prst="rect">
                <a:avLst/>
              </a:prstGeom>
              <a:blipFill>
                <a:blip r:embed="rId3"/>
                <a:stretch>
                  <a:fillRect l="-2381" b="-937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241ADD3-9829-A177-1330-E65B9005EE2C}"/>
              </a:ext>
            </a:extLst>
          </p:cNvPr>
          <p:cNvSpPr txBox="1"/>
          <p:nvPr/>
        </p:nvSpPr>
        <p:spPr>
          <a:xfrm>
            <a:off x="903551" y="1317977"/>
            <a:ext cx="10384898" cy="588110"/>
          </a:xfrm>
          <a:prstGeom prst="rect">
            <a:avLst/>
          </a:prstGeom>
          <a:noFill/>
        </p:spPr>
        <p:txBody>
          <a:bodyPr wrap="square" rtlCol="0">
            <a:spAutoFit/>
          </a:bodyPr>
          <a:lstStyle/>
          <a:p>
            <a:pPr>
              <a:lnSpc>
                <a:spcPct val="150000"/>
              </a:lnSpc>
            </a:pPr>
            <a:r>
              <a:rPr lang="en-US" sz="2400" dirty="0">
                <a:solidFill>
                  <a:schemeClr val="tx2"/>
                </a:solidFill>
              </a:rPr>
              <a:t>Similarly, the optimal variance of the weights </a:t>
            </a:r>
            <a:r>
              <a:rPr lang="en-US" sz="2400" dirty="0">
                <a:solidFill>
                  <a:schemeClr val="accent1"/>
                </a:solidFill>
              </a:rPr>
              <a:t>for the backward pass </a:t>
            </a:r>
            <a:r>
              <a:rPr lang="en-US" sz="2400" dirty="0">
                <a:solidFill>
                  <a:schemeClr val="tx2"/>
                </a:solidFill>
              </a:rPr>
              <a: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DC4519-A167-467B-D90A-5C805A6B2FC9}"/>
                  </a:ext>
                </a:extLst>
              </p:cNvPr>
              <p:cNvSpPr txBox="1"/>
              <p:nvPr/>
            </p:nvSpPr>
            <p:spPr>
              <a:xfrm>
                <a:off x="5172095" y="4736534"/>
                <a:ext cx="2470996" cy="802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chemeClr val="tx2"/>
                              </a:solidFill>
                              <a:latin typeface="Cambria Math" panose="02040503050406030204" pitchFamily="18" charset="0"/>
                            </a:rPr>
                          </m:ctrlPr>
                        </m:sSubSupPr>
                        <m:e>
                          <m:r>
                            <a:rPr lang="en-US" sz="2400" b="1" i="1">
                              <a:solidFill>
                                <a:schemeClr val="tx2"/>
                              </a:solidFill>
                              <a:latin typeface="Cambria Math" panose="02040503050406030204" pitchFamily="18" charset="0"/>
                              <a:ea typeface="Cambria Math" panose="02040503050406030204" pitchFamily="18" charset="0"/>
                            </a:rPr>
                            <m:t>𝝈</m:t>
                          </m:r>
                        </m:e>
                        <m:sub>
                          <m:r>
                            <a:rPr lang="el-GR" sz="2400" b="1" i="1">
                              <a:solidFill>
                                <a:schemeClr val="tx2"/>
                              </a:solidFill>
                              <a:latin typeface="Cambria Math" panose="02040503050406030204" pitchFamily="18" charset="0"/>
                              <a:ea typeface="Cambria Math" panose="02040503050406030204" pitchFamily="18" charset="0"/>
                            </a:rPr>
                            <m:t>𝜴</m:t>
                          </m:r>
                        </m:sub>
                        <m:sup>
                          <m:r>
                            <a:rPr lang="en-US" sz="2400" b="1" i="1">
                              <a:solidFill>
                                <a:schemeClr val="tx2"/>
                              </a:solidFill>
                              <a:latin typeface="Cambria Math" panose="02040503050406030204" pitchFamily="18" charset="0"/>
                            </a:rPr>
                            <m:t>𝟐</m:t>
                          </m:r>
                        </m:sup>
                      </m:sSubSup>
                      <m:r>
                        <a:rPr lang="en-US" sz="2400" b="1" i="1" smtClean="0">
                          <a:solidFill>
                            <a:schemeClr val="tx2"/>
                          </a:solidFill>
                          <a:latin typeface="Cambria Math" panose="02040503050406030204" pitchFamily="18" charset="0"/>
                        </a:rPr>
                        <m:t>=</m:t>
                      </m:r>
                      <m:f>
                        <m:fPr>
                          <m:ctrlPr>
                            <a:rPr lang="en-US" sz="2400" b="1" i="1" smtClean="0">
                              <a:solidFill>
                                <a:schemeClr val="tx2"/>
                              </a:solidFill>
                              <a:latin typeface="Cambria Math" panose="02040503050406030204" pitchFamily="18" charset="0"/>
                            </a:rPr>
                          </m:ctrlPr>
                        </m:fPr>
                        <m:num>
                          <m:r>
                            <a:rPr lang="en-US" sz="2400" b="1" i="1" smtClean="0">
                              <a:solidFill>
                                <a:schemeClr val="tx2"/>
                              </a:solidFill>
                              <a:latin typeface="Cambria Math" panose="02040503050406030204" pitchFamily="18" charset="0"/>
                            </a:rPr>
                            <m:t>𝟒</m:t>
                          </m:r>
                        </m:num>
                        <m:den>
                          <m:sSub>
                            <m:sSubPr>
                              <m:ctrlPr>
                                <a:rPr lang="en-US" sz="2400" b="1" i="1" smtClean="0">
                                  <a:solidFill>
                                    <a:schemeClr val="tx2"/>
                                  </a:solidFill>
                                  <a:latin typeface="Cambria Math" panose="02040503050406030204" pitchFamily="18" charset="0"/>
                                </a:rPr>
                              </m:ctrlPr>
                            </m:sSubPr>
                            <m:e>
                              <m:sSub>
                                <m:sSubPr>
                                  <m:ctrlPr>
                                    <a:rPr lang="en-US" sz="2400" b="1"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𝑫</m:t>
                                  </m:r>
                                </m:e>
                                <m:sub>
                                  <m:sSub>
                                    <m:sSubPr>
                                      <m:ctrlPr>
                                        <a:rPr lang="en-US" sz="2400" b="1"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𝒉</m:t>
                                      </m:r>
                                    </m:e>
                                    <m:sub>
                                      <m:r>
                                        <a:rPr lang="en-US" sz="2400" b="1" i="1" smtClean="0">
                                          <a:solidFill>
                                            <a:schemeClr val="tx2"/>
                                          </a:solidFill>
                                          <a:latin typeface="Cambria Math" panose="02040503050406030204" pitchFamily="18" charset="0"/>
                                        </a:rPr>
                                        <m:t>𝒌</m:t>
                                      </m:r>
                                    </m:sub>
                                  </m:sSub>
                                </m:sub>
                              </m:sSub>
                              <m:r>
                                <a:rPr lang="en-US" sz="2400" b="1" i="1" smtClean="0">
                                  <a:solidFill>
                                    <a:schemeClr val="tx2"/>
                                  </a:solidFill>
                                  <a:latin typeface="Cambria Math" panose="02040503050406030204" pitchFamily="18" charset="0"/>
                                </a:rPr>
                                <m:t>+</m:t>
                              </m:r>
                              <m:r>
                                <a:rPr lang="en-US" sz="2400" b="1" i="1" smtClean="0">
                                  <a:solidFill>
                                    <a:schemeClr val="tx2"/>
                                  </a:solidFill>
                                  <a:latin typeface="Cambria Math" panose="02040503050406030204" pitchFamily="18" charset="0"/>
                                </a:rPr>
                                <m:t>𝑫</m:t>
                              </m:r>
                            </m:e>
                            <m:sub>
                              <m:sSub>
                                <m:sSubPr>
                                  <m:ctrlPr>
                                    <a:rPr lang="en-US" sz="2400" b="1" i="1" smtClean="0">
                                      <a:solidFill>
                                        <a:schemeClr val="tx2"/>
                                      </a:solidFill>
                                      <a:latin typeface="Cambria Math" panose="02040503050406030204" pitchFamily="18" charset="0"/>
                                    </a:rPr>
                                  </m:ctrlPr>
                                </m:sSubPr>
                                <m:e>
                                  <m:r>
                                    <a:rPr lang="en-US" sz="2400" b="1" i="1" smtClean="0">
                                      <a:solidFill>
                                        <a:schemeClr val="tx2"/>
                                      </a:solidFill>
                                      <a:latin typeface="Cambria Math" panose="02040503050406030204" pitchFamily="18" charset="0"/>
                                    </a:rPr>
                                    <m:t>𝒉</m:t>
                                  </m:r>
                                </m:e>
                                <m:sub>
                                  <m:r>
                                    <a:rPr lang="en-US" sz="2400" b="1" i="1" smtClean="0">
                                      <a:solidFill>
                                        <a:schemeClr val="tx2"/>
                                      </a:solidFill>
                                      <a:latin typeface="Cambria Math" panose="02040503050406030204" pitchFamily="18" charset="0"/>
                                    </a:rPr>
                                    <m:t>𝒌</m:t>
                                  </m:r>
                                  <m:r>
                                    <a:rPr lang="en-US" sz="2400" b="1" i="1" smtClean="0">
                                      <a:solidFill>
                                        <a:schemeClr val="tx2"/>
                                      </a:solidFill>
                                      <a:latin typeface="Cambria Math" panose="02040503050406030204" pitchFamily="18" charset="0"/>
                                    </a:rPr>
                                    <m:t>+</m:t>
                                  </m:r>
                                  <m:r>
                                    <a:rPr lang="en-US" sz="2400" b="1" i="1" smtClean="0">
                                      <a:solidFill>
                                        <a:schemeClr val="tx2"/>
                                      </a:solidFill>
                                      <a:latin typeface="Cambria Math" panose="02040503050406030204" pitchFamily="18" charset="0"/>
                                    </a:rPr>
                                    <m:t>𝟏</m:t>
                                  </m:r>
                                </m:sub>
                              </m:sSub>
                            </m:sub>
                          </m:sSub>
                        </m:den>
                      </m:f>
                    </m:oMath>
                  </m:oMathPara>
                </a14:m>
                <a:endParaRPr lang="en-US" sz="2400" dirty="0"/>
              </a:p>
            </p:txBody>
          </p:sp>
        </mc:Choice>
        <mc:Fallback xmlns="">
          <p:sp>
            <p:nvSpPr>
              <p:cNvPr id="8" name="TextBox 7">
                <a:extLst>
                  <a:ext uri="{FF2B5EF4-FFF2-40B4-BE49-F238E27FC236}">
                    <a16:creationId xmlns:a16="http://schemas.microsoft.com/office/drawing/2014/main" id="{B0DC4519-A167-467B-D90A-5C805A6B2FC9}"/>
                  </a:ext>
                </a:extLst>
              </p:cNvPr>
              <p:cNvSpPr txBox="1">
                <a:spLocks noRot="1" noChangeAspect="1" noMove="1" noResize="1" noEditPoints="1" noAdjustHandles="1" noChangeArrowheads="1" noChangeShapeType="1" noTextEdit="1"/>
              </p:cNvSpPr>
              <p:nvPr/>
            </p:nvSpPr>
            <p:spPr>
              <a:xfrm>
                <a:off x="5172095" y="4736534"/>
                <a:ext cx="2470996" cy="802143"/>
              </a:xfrm>
              <a:prstGeom prst="rect">
                <a:avLst/>
              </a:prstGeom>
              <a:blipFill>
                <a:blip r:embed="rId4"/>
                <a:stretch>
                  <a:fillRect l="-1538" b="-923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9AB50DF-6B26-5239-F34B-0454B549D0C6}"/>
              </a:ext>
            </a:extLst>
          </p:cNvPr>
          <p:cNvSpPr txBox="1"/>
          <p:nvPr/>
        </p:nvSpPr>
        <p:spPr>
          <a:xfrm>
            <a:off x="903551" y="3798662"/>
            <a:ext cx="10384898" cy="588110"/>
          </a:xfrm>
          <a:prstGeom prst="rect">
            <a:avLst/>
          </a:prstGeom>
          <a:noFill/>
        </p:spPr>
        <p:txBody>
          <a:bodyPr wrap="square" rtlCol="0">
            <a:spAutoFit/>
          </a:bodyPr>
          <a:lstStyle/>
          <a:p>
            <a:pPr>
              <a:lnSpc>
                <a:spcPct val="150000"/>
              </a:lnSpc>
            </a:pPr>
            <a:r>
              <a:rPr lang="en-US" sz="2400" dirty="0">
                <a:solidFill>
                  <a:schemeClr val="tx2"/>
                </a:solidFill>
              </a:rPr>
              <a:t>Overall, the optimal variance of the weights is:</a:t>
            </a:r>
          </a:p>
        </p:txBody>
      </p:sp>
      <p:sp>
        <p:nvSpPr>
          <p:cNvPr id="2" name="TextBox 1">
            <a:extLst>
              <a:ext uri="{FF2B5EF4-FFF2-40B4-BE49-F238E27FC236}">
                <a16:creationId xmlns:a16="http://schemas.microsoft.com/office/drawing/2014/main" id="{35F24096-2264-4366-A0DE-25F613CDB51B}"/>
              </a:ext>
            </a:extLst>
          </p:cNvPr>
          <p:cNvSpPr txBox="1"/>
          <p:nvPr/>
        </p:nvSpPr>
        <p:spPr>
          <a:xfrm>
            <a:off x="0" y="6452264"/>
            <a:ext cx="11831541" cy="307777"/>
          </a:xfrm>
          <a:prstGeom prst="rect">
            <a:avLst/>
          </a:prstGeom>
          <a:noFill/>
        </p:spPr>
        <p:txBody>
          <a:bodyPr wrap="square" rtlCol="0">
            <a:spAutoFit/>
          </a:bodyPr>
          <a:lstStyle/>
          <a:p>
            <a:r>
              <a:rPr lang="en-US" sz="1400" dirty="0">
                <a:solidFill>
                  <a:schemeClr val="bg2">
                    <a:lumMod val="50000"/>
                  </a:schemeClr>
                </a:solidFill>
                <a:latin typeface="Work Sans" pitchFamily="2" charset="77"/>
                <a:hlinkClick r:id="rId5">
                  <a:extLst>
                    <a:ext uri="{A12FA001-AC4F-418D-AE19-62706E023703}">
                      <ahyp:hlinkClr xmlns:ahyp="http://schemas.microsoft.com/office/drawing/2018/hyperlinkcolor" val="tx"/>
                    </a:ext>
                  </a:extLst>
                </a:hlinkClick>
              </a:rPr>
              <a:t>Delving Deep into Rectifiers: Surpassing Human-Level Performance on ImageNet Classification</a:t>
            </a:r>
            <a:r>
              <a:rPr lang="en-US" sz="1400" dirty="0">
                <a:solidFill>
                  <a:schemeClr val="bg2">
                    <a:lumMod val="50000"/>
                  </a:schemeClr>
                </a:solidFill>
                <a:latin typeface="Work Sans" pitchFamily="2" charset="77"/>
              </a:rPr>
              <a:t>, He et al., ICCV 2015</a:t>
            </a:r>
          </a:p>
        </p:txBody>
      </p:sp>
    </p:spTree>
    <p:extLst>
      <p:ext uri="{BB962C8B-B14F-4D97-AF65-F5344CB8AC3E}">
        <p14:creationId xmlns:p14="http://schemas.microsoft.com/office/powerpoint/2010/main" val="1213257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3">
          <a:extLst>
            <a:ext uri="{FF2B5EF4-FFF2-40B4-BE49-F238E27FC236}">
              <a16:creationId xmlns:a16="http://schemas.microsoft.com/office/drawing/2014/main" id="{E2871A9D-4EAE-59BA-B48E-9FDC920015C0}"/>
            </a:ext>
          </a:extLst>
        </p:cNvPr>
        <p:cNvGrpSpPr/>
        <p:nvPr/>
      </p:nvGrpSpPr>
      <p:grpSpPr>
        <a:xfrm>
          <a:off x="0" y="0"/>
          <a:ext cx="0" cy="0"/>
          <a:chOff x="0" y="0"/>
          <a:chExt cx="0" cy="0"/>
        </a:xfrm>
      </p:grpSpPr>
      <p:pic>
        <p:nvPicPr>
          <p:cNvPr id="3" name="Picture 2" descr="A white sheet with black text&#10;&#10;Description automatically generated">
            <a:extLst>
              <a:ext uri="{FF2B5EF4-FFF2-40B4-BE49-F238E27FC236}">
                <a16:creationId xmlns:a16="http://schemas.microsoft.com/office/drawing/2014/main" id="{38948344-BF25-CAA1-5F81-A2A74D5D1656}"/>
              </a:ext>
            </a:extLst>
          </p:cNvPr>
          <p:cNvPicPr>
            <a:picLocks noChangeAspect="1"/>
          </p:cNvPicPr>
          <p:nvPr/>
        </p:nvPicPr>
        <p:blipFill>
          <a:blip r:embed="rId3"/>
          <a:stretch>
            <a:fillRect/>
          </a:stretch>
        </p:blipFill>
        <p:spPr>
          <a:xfrm>
            <a:off x="2093422" y="-8951"/>
            <a:ext cx="8005156" cy="6875902"/>
          </a:xfrm>
          <a:prstGeom prst="rect">
            <a:avLst/>
          </a:prstGeom>
        </p:spPr>
      </p:pic>
      <p:sp>
        <p:nvSpPr>
          <p:cNvPr id="724" name="Google Shape;724;p121">
            <a:extLst>
              <a:ext uri="{FF2B5EF4-FFF2-40B4-BE49-F238E27FC236}">
                <a16:creationId xmlns:a16="http://schemas.microsoft.com/office/drawing/2014/main" id="{FE245DE2-3611-CD1E-DE36-2058E9F8CC30}"/>
              </a:ext>
            </a:extLst>
          </p:cNvPr>
          <p:cNvSpPr txBox="1">
            <a:spLocks noGrp="1"/>
          </p:cNvSpPr>
          <p:nvPr>
            <p:ph type="title"/>
          </p:nvPr>
        </p:nvSpPr>
        <p:spPr>
          <a:xfrm>
            <a:off x="414800" y="288567"/>
            <a:ext cx="10111600" cy="763600"/>
          </a:xfrm>
          <a:prstGeom prst="rect">
            <a:avLst/>
          </a:prstGeom>
          <a:noFill/>
          <a:ln>
            <a:noFill/>
          </a:ln>
        </p:spPr>
        <p:txBody>
          <a:bodyPr spcFirstLastPara="1" vert="horz" wrap="square" lIns="121900" tIns="121900" rIns="121900" bIns="121900" rtlCol="0" anchor="t" anchorCtr="0">
            <a:noAutofit/>
          </a:bodyPr>
          <a:lstStyle/>
          <a:p>
            <a:r>
              <a:rPr lang="en" sz="2800" dirty="0">
                <a:solidFill>
                  <a:schemeClr val="dk2"/>
                </a:solidFill>
              </a:rPr>
              <a:t>Syllabus</a:t>
            </a:r>
            <a:endParaRPr sz="2800" dirty="0">
              <a:solidFill>
                <a:schemeClr val="dk2"/>
              </a:solidFill>
            </a:endParaRPr>
          </a:p>
        </p:txBody>
      </p:sp>
      <p:sp>
        <p:nvSpPr>
          <p:cNvPr id="4" name="Rectangle 3">
            <a:extLst>
              <a:ext uri="{FF2B5EF4-FFF2-40B4-BE49-F238E27FC236}">
                <a16:creationId xmlns:a16="http://schemas.microsoft.com/office/drawing/2014/main" id="{A1804F15-EF61-D5A3-1873-84F6CD169816}"/>
              </a:ext>
            </a:extLst>
          </p:cNvPr>
          <p:cNvSpPr/>
          <p:nvPr/>
        </p:nvSpPr>
        <p:spPr>
          <a:xfrm>
            <a:off x="2093422" y="2295937"/>
            <a:ext cx="8005155" cy="208721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0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AF7F9F49-40E2-4DA3-A66C-0FA5C133FA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2BCCC6-2ECF-DE6A-12B2-4297C1145F15}"/>
              </a:ext>
            </a:extLst>
          </p:cNvPr>
          <p:cNvSpPr txBox="1"/>
          <p:nvPr/>
        </p:nvSpPr>
        <p:spPr>
          <a:xfrm>
            <a:off x="528267" y="318052"/>
            <a:ext cx="8065028" cy="461665"/>
          </a:xfrm>
          <a:prstGeom prst="rect">
            <a:avLst/>
          </a:prstGeom>
          <a:noFill/>
        </p:spPr>
        <p:txBody>
          <a:bodyPr wrap="none" rtlCol="0">
            <a:spAutoFit/>
          </a:bodyPr>
          <a:lstStyle/>
          <a:p>
            <a:r>
              <a:rPr lang="en-US" sz="2400" dirty="0">
                <a:solidFill>
                  <a:schemeClr val="tx2"/>
                </a:solidFill>
                <a:latin typeface="Work Sans" pitchFamily="2" charset="77"/>
              </a:rPr>
              <a:t>Let’s venture into the variations of a deep networks</a:t>
            </a:r>
          </a:p>
        </p:txBody>
      </p:sp>
      <p:sp>
        <p:nvSpPr>
          <p:cNvPr id="10" name="TextBox 9">
            <a:extLst>
              <a:ext uri="{FF2B5EF4-FFF2-40B4-BE49-F238E27FC236}">
                <a16:creationId xmlns:a16="http://schemas.microsoft.com/office/drawing/2014/main" id="{040FDBE7-B1DC-617B-08A0-C402E8A8A957}"/>
              </a:ext>
            </a:extLst>
          </p:cNvPr>
          <p:cNvSpPr txBox="1"/>
          <p:nvPr/>
        </p:nvSpPr>
        <p:spPr>
          <a:xfrm>
            <a:off x="528267" y="1401417"/>
            <a:ext cx="6012993" cy="4549835"/>
          </a:xfrm>
          <a:prstGeom prst="rect">
            <a:avLst/>
          </a:prstGeom>
          <a:noFill/>
        </p:spPr>
        <p:txBody>
          <a:bodyPr wrap="none" rtlCol="0">
            <a:spAutoFit/>
          </a:bodyPr>
          <a:lstStyle/>
          <a:p>
            <a:pPr>
              <a:lnSpc>
                <a:spcPct val="150000"/>
              </a:lnSpc>
            </a:pPr>
            <a:r>
              <a:rPr lang="en-US" sz="2800" dirty="0">
                <a:solidFill>
                  <a:schemeClr val="bg1">
                    <a:lumMod val="85000"/>
                  </a:schemeClr>
                </a:solidFill>
              </a:rPr>
              <a:t>Network architecture and inductive bias</a:t>
            </a:r>
          </a:p>
          <a:p>
            <a:pPr>
              <a:lnSpc>
                <a:spcPct val="150000"/>
              </a:lnSpc>
            </a:pPr>
            <a:r>
              <a:rPr lang="en-US" sz="2800" dirty="0">
                <a:solidFill>
                  <a:schemeClr val="bg1">
                    <a:lumMod val="85000"/>
                  </a:schemeClr>
                </a:solidFill>
              </a:rPr>
              <a:t>Loss function</a:t>
            </a:r>
          </a:p>
          <a:p>
            <a:pPr>
              <a:lnSpc>
                <a:spcPct val="150000"/>
              </a:lnSpc>
            </a:pPr>
            <a:r>
              <a:rPr lang="en-US" sz="2800" dirty="0">
                <a:solidFill>
                  <a:schemeClr val="bg1">
                    <a:lumMod val="85000"/>
                  </a:schemeClr>
                </a:solidFill>
              </a:rPr>
              <a:t>Activation function</a:t>
            </a:r>
          </a:p>
          <a:p>
            <a:pPr>
              <a:lnSpc>
                <a:spcPct val="150000"/>
              </a:lnSpc>
            </a:pPr>
            <a:r>
              <a:rPr lang="en-US" sz="2800" dirty="0">
                <a:solidFill>
                  <a:schemeClr val="bg1">
                    <a:lumMod val="85000"/>
                  </a:schemeClr>
                </a:solidFill>
              </a:rPr>
              <a:t>Regularization</a:t>
            </a:r>
          </a:p>
          <a:p>
            <a:pPr>
              <a:lnSpc>
                <a:spcPct val="150000"/>
              </a:lnSpc>
            </a:pPr>
            <a:r>
              <a:rPr lang="en-US" sz="2800" dirty="0">
                <a:solidFill>
                  <a:schemeClr val="bg1">
                    <a:lumMod val="85000"/>
                  </a:schemeClr>
                </a:solidFill>
              </a:rPr>
              <a:t>Initialization</a:t>
            </a:r>
          </a:p>
          <a:p>
            <a:pPr>
              <a:lnSpc>
                <a:spcPct val="150000"/>
              </a:lnSpc>
            </a:pPr>
            <a:r>
              <a:rPr lang="en-US" sz="2800" dirty="0">
                <a:solidFill>
                  <a:schemeClr val="tx2"/>
                </a:solidFill>
              </a:rPr>
              <a:t>Residual networks</a:t>
            </a:r>
          </a:p>
          <a:p>
            <a:pPr>
              <a:lnSpc>
                <a:spcPct val="150000"/>
              </a:lnSpc>
            </a:pPr>
            <a:r>
              <a:rPr lang="en-US" sz="2800" dirty="0">
                <a:solidFill>
                  <a:schemeClr val="bg1">
                    <a:lumMod val="85000"/>
                  </a:schemeClr>
                </a:solidFill>
              </a:rPr>
              <a:t>Batch norm, layer norm</a:t>
            </a:r>
          </a:p>
        </p:txBody>
      </p:sp>
    </p:spTree>
    <p:extLst>
      <p:ext uri="{BB962C8B-B14F-4D97-AF65-F5344CB8AC3E}">
        <p14:creationId xmlns:p14="http://schemas.microsoft.com/office/powerpoint/2010/main" val="2055968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A5865638-525F-C186-3199-ADD178AFB2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B172EBC-D7C2-D6AB-8A11-3D36DF23F4BA}"/>
              </a:ext>
            </a:extLst>
          </p:cNvPr>
          <p:cNvSpPr txBox="1"/>
          <p:nvPr/>
        </p:nvSpPr>
        <p:spPr>
          <a:xfrm>
            <a:off x="528267" y="318052"/>
            <a:ext cx="2967479" cy="461665"/>
          </a:xfrm>
          <a:prstGeom prst="rect">
            <a:avLst/>
          </a:prstGeom>
          <a:noFill/>
        </p:spPr>
        <p:txBody>
          <a:bodyPr wrap="none" rtlCol="0">
            <a:spAutoFit/>
          </a:bodyPr>
          <a:lstStyle/>
          <a:p>
            <a:r>
              <a:rPr lang="en-US" sz="2400" dirty="0">
                <a:solidFill>
                  <a:schemeClr val="tx2"/>
                </a:solidFill>
                <a:latin typeface="Work Sans" pitchFamily="2" charset="77"/>
              </a:rPr>
              <a:t>Residual networks</a:t>
            </a:r>
          </a:p>
        </p:txBody>
      </p:sp>
      <p:sp>
        <p:nvSpPr>
          <p:cNvPr id="10" name="TextBox 9">
            <a:extLst>
              <a:ext uri="{FF2B5EF4-FFF2-40B4-BE49-F238E27FC236}">
                <a16:creationId xmlns:a16="http://schemas.microsoft.com/office/drawing/2014/main" id="{BF1C47F8-D4BC-384B-556A-9FB99DFF9E17}"/>
              </a:ext>
            </a:extLst>
          </p:cNvPr>
          <p:cNvSpPr txBox="1"/>
          <p:nvPr/>
        </p:nvSpPr>
        <p:spPr>
          <a:xfrm>
            <a:off x="528267" y="1401417"/>
            <a:ext cx="10491526" cy="2610843"/>
          </a:xfrm>
          <a:prstGeom prst="rect">
            <a:avLst/>
          </a:prstGeom>
          <a:noFill/>
        </p:spPr>
        <p:txBody>
          <a:bodyPr wrap="none" rtlCol="0">
            <a:spAutoFit/>
          </a:bodyPr>
          <a:lstStyle/>
          <a:p>
            <a:pPr>
              <a:lnSpc>
                <a:spcPct val="150000"/>
              </a:lnSpc>
            </a:pPr>
            <a:r>
              <a:rPr lang="en-US" sz="2800" dirty="0">
                <a:solidFill>
                  <a:schemeClr val="tx2"/>
                </a:solidFill>
              </a:rPr>
              <a:t>Gradient descent assumes that the function is </a:t>
            </a:r>
            <a:r>
              <a:rPr lang="en-US" sz="2800" dirty="0">
                <a:solidFill>
                  <a:schemeClr val="accent1"/>
                </a:solidFill>
              </a:rPr>
              <a:t>smooth</a:t>
            </a:r>
            <a:r>
              <a:rPr lang="en-US" sz="2800" dirty="0">
                <a:solidFill>
                  <a:schemeClr val="tx2"/>
                </a:solidFill>
              </a:rPr>
              <a:t>.</a:t>
            </a:r>
          </a:p>
          <a:p>
            <a:pPr>
              <a:lnSpc>
                <a:spcPct val="150000"/>
              </a:lnSpc>
            </a:pPr>
            <a:endParaRPr lang="en-US" sz="2800" dirty="0">
              <a:solidFill>
                <a:schemeClr val="tx2"/>
              </a:solidFill>
            </a:endParaRPr>
          </a:p>
          <a:p>
            <a:pPr>
              <a:lnSpc>
                <a:spcPct val="150000"/>
              </a:lnSpc>
            </a:pPr>
            <a:r>
              <a:rPr lang="en-US" sz="2800" dirty="0">
                <a:solidFill>
                  <a:schemeClr val="tx2"/>
                </a:solidFill>
              </a:rPr>
              <a:t>Unfortunately, the loss becomes less and less smooth with more depth</a:t>
            </a:r>
          </a:p>
          <a:p>
            <a:pPr>
              <a:lnSpc>
                <a:spcPct val="150000"/>
              </a:lnSpc>
            </a:pPr>
            <a:r>
              <a:rPr lang="en-US" sz="2800" dirty="0">
                <a:solidFill>
                  <a:schemeClr val="tx2"/>
                </a:solidFill>
              </a:rPr>
              <a:t>(shattered gradients).</a:t>
            </a:r>
          </a:p>
        </p:txBody>
      </p:sp>
    </p:spTree>
    <p:extLst>
      <p:ext uri="{BB962C8B-B14F-4D97-AF65-F5344CB8AC3E}">
        <p14:creationId xmlns:p14="http://schemas.microsoft.com/office/powerpoint/2010/main" val="3781367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49C8F9C1-8BCF-C0C0-2D34-75F3C3BA7E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F123AA-6967-8450-8034-F8712B248966}"/>
              </a:ext>
            </a:extLst>
          </p:cNvPr>
          <p:cNvSpPr txBox="1"/>
          <p:nvPr/>
        </p:nvSpPr>
        <p:spPr>
          <a:xfrm>
            <a:off x="528267" y="318052"/>
            <a:ext cx="2967479" cy="461665"/>
          </a:xfrm>
          <a:prstGeom prst="rect">
            <a:avLst/>
          </a:prstGeom>
          <a:noFill/>
        </p:spPr>
        <p:txBody>
          <a:bodyPr wrap="none" rtlCol="0">
            <a:spAutoFit/>
          </a:bodyPr>
          <a:lstStyle/>
          <a:p>
            <a:r>
              <a:rPr lang="en-US" sz="2400" dirty="0">
                <a:solidFill>
                  <a:schemeClr val="tx2"/>
                </a:solidFill>
                <a:latin typeface="Work Sans" pitchFamily="2" charset="77"/>
              </a:rPr>
              <a:t>Residual networks</a:t>
            </a:r>
          </a:p>
        </p:txBody>
      </p:sp>
      <p:pic>
        <p:nvPicPr>
          <p:cNvPr id="9218" name="Picture 2" descr="A screenshot of a graph&#10;&#10;Description automatically generated">
            <a:extLst>
              <a:ext uri="{FF2B5EF4-FFF2-40B4-BE49-F238E27FC236}">
                <a16:creationId xmlns:a16="http://schemas.microsoft.com/office/drawing/2014/main" id="{44731D41-53E9-8E43-21AB-18C611C38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87" y="907844"/>
            <a:ext cx="8101887" cy="5443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B5B8499-16F7-3C77-6C1F-9933A27CC499}"/>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2051487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3919E43D-8D02-1FA1-901A-2FEE2F30145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06C128-BC56-9F08-E92B-D5E46FBCC6AC}"/>
              </a:ext>
            </a:extLst>
          </p:cNvPr>
          <p:cNvSpPr txBox="1"/>
          <p:nvPr/>
        </p:nvSpPr>
        <p:spPr>
          <a:xfrm>
            <a:off x="528267" y="318052"/>
            <a:ext cx="2967479" cy="461665"/>
          </a:xfrm>
          <a:prstGeom prst="rect">
            <a:avLst/>
          </a:prstGeom>
          <a:noFill/>
        </p:spPr>
        <p:txBody>
          <a:bodyPr wrap="none" rtlCol="0">
            <a:spAutoFit/>
          </a:bodyPr>
          <a:lstStyle/>
          <a:p>
            <a:r>
              <a:rPr lang="en-US" sz="2400" dirty="0">
                <a:solidFill>
                  <a:schemeClr val="tx2"/>
                </a:solidFill>
                <a:latin typeface="Work Sans" pitchFamily="2" charset="77"/>
              </a:rPr>
              <a:t>Residual networks</a:t>
            </a:r>
          </a:p>
        </p:txBody>
      </p:sp>
      <p:pic>
        <p:nvPicPr>
          <p:cNvPr id="11266" name="Picture 2" descr="A graph of training and training error&#10;&#10;Description automatically generated">
            <a:extLst>
              <a:ext uri="{FF2B5EF4-FFF2-40B4-BE49-F238E27FC236}">
                <a16:creationId xmlns:a16="http://schemas.microsoft.com/office/drawing/2014/main" id="{FED761B9-349D-6D6E-3851-B5A638150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442" y="1679972"/>
            <a:ext cx="9031357" cy="45862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DA3C7E-36EA-0FBA-15BB-989570E4305A}"/>
              </a:ext>
            </a:extLst>
          </p:cNvPr>
          <p:cNvSpPr txBox="1"/>
          <p:nvPr/>
        </p:nvSpPr>
        <p:spPr>
          <a:xfrm>
            <a:off x="528267" y="934278"/>
            <a:ext cx="5511445" cy="600164"/>
          </a:xfrm>
          <a:prstGeom prst="rect">
            <a:avLst/>
          </a:prstGeom>
          <a:noFill/>
        </p:spPr>
        <p:txBody>
          <a:bodyPr wrap="none" rtlCol="0">
            <a:spAutoFit/>
          </a:bodyPr>
          <a:lstStyle/>
          <a:p>
            <a:pPr>
              <a:lnSpc>
                <a:spcPct val="150000"/>
              </a:lnSpc>
            </a:pPr>
            <a:r>
              <a:rPr lang="en-US" sz="2400" dirty="0">
                <a:solidFill>
                  <a:schemeClr val="accent1"/>
                </a:solidFill>
                <a:latin typeface="Segoe Script" panose="020B0804020000000003" pitchFamily="34" charset="0"/>
              </a:rPr>
              <a:t>More depth is not always better!</a:t>
            </a:r>
          </a:p>
        </p:txBody>
      </p:sp>
      <p:sp>
        <p:nvSpPr>
          <p:cNvPr id="4" name="TextBox 3">
            <a:extLst>
              <a:ext uri="{FF2B5EF4-FFF2-40B4-BE49-F238E27FC236}">
                <a16:creationId xmlns:a16="http://schemas.microsoft.com/office/drawing/2014/main" id="{EB3B4FCF-2573-C7A3-2DDF-3B643B0B41BC}"/>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2352792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706B14D6-307B-5198-628C-31B277D71B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FE68D6F-F493-F6BE-D31B-F9DED7566B4B}"/>
              </a:ext>
            </a:extLst>
          </p:cNvPr>
          <p:cNvSpPr txBox="1"/>
          <p:nvPr/>
        </p:nvSpPr>
        <p:spPr>
          <a:xfrm>
            <a:off x="528267" y="318052"/>
            <a:ext cx="2967479" cy="461665"/>
          </a:xfrm>
          <a:prstGeom prst="rect">
            <a:avLst/>
          </a:prstGeom>
          <a:noFill/>
        </p:spPr>
        <p:txBody>
          <a:bodyPr wrap="none" rtlCol="0">
            <a:spAutoFit/>
          </a:bodyPr>
          <a:lstStyle/>
          <a:p>
            <a:r>
              <a:rPr lang="en-US" sz="2400" dirty="0">
                <a:solidFill>
                  <a:schemeClr val="tx2"/>
                </a:solidFill>
                <a:latin typeface="Work Sans" pitchFamily="2" charset="77"/>
              </a:rPr>
              <a:t>Residual networks</a:t>
            </a:r>
          </a:p>
        </p:txBody>
      </p:sp>
      <p:sp>
        <p:nvSpPr>
          <p:cNvPr id="2" name="TextBox 1">
            <a:extLst>
              <a:ext uri="{FF2B5EF4-FFF2-40B4-BE49-F238E27FC236}">
                <a16:creationId xmlns:a16="http://schemas.microsoft.com/office/drawing/2014/main" id="{55B1B0F8-2D53-75AA-B5C5-29F532277E98}"/>
              </a:ext>
            </a:extLst>
          </p:cNvPr>
          <p:cNvSpPr txBox="1"/>
          <p:nvPr/>
        </p:nvSpPr>
        <p:spPr>
          <a:xfrm>
            <a:off x="528267" y="934278"/>
            <a:ext cx="5776390" cy="589072"/>
          </a:xfrm>
          <a:prstGeom prst="rect">
            <a:avLst/>
          </a:prstGeom>
          <a:noFill/>
        </p:spPr>
        <p:txBody>
          <a:bodyPr wrap="none" rtlCol="0">
            <a:spAutoFit/>
          </a:bodyPr>
          <a:lstStyle/>
          <a:p>
            <a:pPr>
              <a:lnSpc>
                <a:spcPct val="150000"/>
              </a:lnSpc>
            </a:pPr>
            <a:r>
              <a:rPr lang="en-US" sz="2400" dirty="0">
                <a:solidFill>
                  <a:schemeClr val="tx2"/>
                </a:solidFill>
              </a:rPr>
              <a:t>This can be addressed with skip connections.</a:t>
            </a:r>
          </a:p>
        </p:txBody>
      </p:sp>
      <p:pic>
        <p:nvPicPr>
          <p:cNvPr id="12290" name="Picture 2" descr="A diagram of a computer&#10;&#10;Description automatically generated">
            <a:extLst>
              <a:ext uri="{FF2B5EF4-FFF2-40B4-BE49-F238E27FC236}">
                <a16:creationId xmlns:a16="http://schemas.microsoft.com/office/drawing/2014/main" id="{C68B4BE9-4776-F0EA-9864-B80B5E52B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661" y="854765"/>
            <a:ext cx="4442861" cy="5971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22D230-BB54-2CFC-13CF-1A9AB6035776}"/>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360652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9024A107-515B-A2EA-F69D-EBEEF537731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CF0A878-9F81-0445-16BC-63328A6C6201}"/>
              </a:ext>
            </a:extLst>
          </p:cNvPr>
          <p:cNvSpPr txBox="1"/>
          <p:nvPr/>
        </p:nvSpPr>
        <p:spPr>
          <a:xfrm>
            <a:off x="528267" y="318052"/>
            <a:ext cx="2967479" cy="461665"/>
          </a:xfrm>
          <a:prstGeom prst="rect">
            <a:avLst/>
          </a:prstGeom>
          <a:noFill/>
        </p:spPr>
        <p:txBody>
          <a:bodyPr wrap="none" rtlCol="0">
            <a:spAutoFit/>
          </a:bodyPr>
          <a:lstStyle/>
          <a:p>
            <a:r>
              <a:rPr lang="en-US" sz="2400" dirty="0">
                <a:solidFill>
                  <a:schemeClr val="tx2"/>
                </a:solidFill>
                <a:latin typeface="Work Sans" pitchFamily="2" charset="77"/>
              </a:rPr>
              <a:t>Residual networks</a:t>
            </a:r>
          </a:p>
        </p:txBody>
      </p:sp>
      <p:sp>
        <p:nvSpPr>
          <p:cNvPr id="2" name="TextBox 1">
            <a:extLst>
              <a:ext uri="{FF2B5EF4-FFF2-40B4-BE49-F238E27FC236}">
                <a16:creationId xmlns:a16="http://schemas.microsoft.com/office/drawing/2014/main" id="{A9643CEB-7195-652D-1C94-3F4B5AB3B4AD}"/>
              </a:ext>
            </a:extLst>
          </p:cNvPr>
          <p:cNvSpPr txBox="1"/>
          <p:nvPr/>
        </p:nvSpPr>
        <p:spPr>
          <a:xfrm>
            <a:off x="528267" y="934278"/>
            <a:ext cx="5776390" cy="589072"/>
          </a:xfrm>
          <a:prstGeom prst="rect">
            <a:avLst/>
          </a:prstGeom>
          <a:noFill/>
        </p:spPr>
        <p:txBody>
          <a:bodyPr wrap="none" rtlCol="0">
            <a:spAutoFit/>
          </a:bodyPr>
          <a:lstStyle/>
          <a:p>
            <a:pPr>
              <a:lnSpc>
                <a:spcPct val="150000"/>
              </a:lnSpc>
            </a:pPr>
            <a:r>
              <a:rPr lang="en-US" sz="2400" dirty="0">
                <a:solidFill>
                  <a:schemeClr val="tx2"/>
                </a:solidFill>
              </a:rPr>
              <a:t>This can be addressed with skip connections.</a:t>
            </a:r>
          </a:p>
        </p:txBody>
      </p:sp>
      <p:sp>
        <p:nvSpPr>
          <p:cNvPr id="4" name="TextBox 3">
            <a:extLst>
              <a:ext uri="{FF2B5EF4-FFF2-40B4-BE49-F238E27FC236}">
                <a16:creationId xmlns:a16="http://schemas.microsoft.com/office/drawing/2014/main" id="{9B643668-CCC0-42B7-5A99-1FE961ECC723}"/>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pic>
        <p:nvPicPr>
          <p:cNvPr id="15362" name="Picture 2" descr="A close-up of a computer generated image&#10;&#10;Description automatically generated">
            <a:extLst>
              <a:ext uri="{FF2B5EF4-FFF2-40B4-BE49-F238E27FC236}">
                <a16:creationId xmlns:a16="http://schemas.microsoft.com/office/drawing/2014/main" id="{A72E46F8-60A1-EE00-202E-194C86B9A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851" y="1677911"/>
            <a:ext cx="6861601" cy="461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732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795C70E0-68D0-9990-B643-7713959BC5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DAC50BA-F208-1109-8E01-79E41985186E}"/>
              </a:ext>
            </a:extLst>
          </p:cNvPr>
          <p:cNvSpPr txBox="1"/>
          <p:nvPr/>
        </p:nvSpPr>
        <p:spPr>
          <a:xfrm>
            <a:off x="528267" y="318052"/>
            <a:ext cx="2967479" cy="461665"/>
          </a:xfrm>
          <a:prstGeom prst="rect">
            <a:avLst/>
          </a:prstGeom>
          <a:noFill/>
        </p:spPr>
        <p:txBody>
          <a:bodyPr wrap="none" rtlCol="0">
            <a:spAutoFit/>
          </a:bodyPr>
          <a:lstStyle/>
          <a:p>
            <a:r>
              <a:rPr lang="en-US" sz="2400" dirty="0">
                <a:solidFill>
                  <a:schemeClr val="tx2"/>
                </a:solidFill>
                <a:latin typeface="Work Sans" pitchFamily="2" charset="77"/>
              </a:rPr>
              <a:t>Residual networks</a:t>
            </a:r>
          </a:p>
        </p:txBody>
      </p:sp>
      <p:sp>
        <p:nvSpPr>
          <p:cNvPr id="2" name="TextBox 1">
            <a:extLst>
              <a:ext uri="{FF2B5EF4-FFF2-40B4-BE49-F238E27FC236}">
                <a16:creationId xmlns:a16="http://schemas.microsoft.com/office/drawing/2014/main" id="{52B44CAA-E182-5ED4-1702-DFF2C6D4D544}"/>
              </a:ext>
            </a:extLst>
          </p:cNvPr>
          <p:cNvSpPr txBox="1"/>
          <p:nvPr/>
        </p:nvSpPr>
        <p:spPr>
          <a:xfrm>
            <a:off x="528267" y="934278"/>
            <a:ext cx="6744475" cy="589072"/>
          </a:xfrm>
          <a:prstGeom prst="rect">
            <a:avLst/>
          </a:prstGeom>
          <a:noFill/>
        </p:spPr>
        <p:txBody>
          <a:bodyPr wrap="none" rtlCol="0">
            <a:spAutoFit/>
          </a:bodyPr>
          <a:lstStyle/>
          <a:p>
            <a:pPr>
              <a:lnSpc>
                <a:spcPct val="150000"/>
              </a:lnSpc>
            </a:pPr>
            <a:r>
              <a:rPr lang="en-US" sz="2400" dirty="0">
                <a:solidFill>
                  <a:schemeClr val="tx2"/>
                </a:solidFill>
              </a:rPr>
              <a:t>But then we need to update the order of operations.</a:t>
            </a:r>
          </a:p>
        </p:txBody>
      </p:sp>
      <p:sp>
        <p:nvSpPr>
          <p:cNvPr id="4" name="TextBox 3">
            <a:extLst>
              <a:ext uri="{FF2B5EF4-FFF2-40B4-BE49-F238E27FC236}">
                <a16:creationId xmlns:a16="http://schemas.microsoft.com/office/drawing/2014/main" id="{393D16E8-9CF4-7E94-5276-A341A2A1E98F}"/>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pic>
        <p:nvPicPr>
          <p:cNvPr id="13314" name="Picture 2" descr="A diagram of a block diagram&#10;&#10;Description automatically generated">
            <a:extLst>
              <a:ext uri="{FF2B5EF4-FFF2-40B4-BE49-F238E27FC236}">
                <a16:creationId xmlns:a16="http://schemas.microsoft.com/office/drawing/2014/main" id="{3B685F48-9A80-45FD-15C5-2F15DAE52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39" y="2107095"/>
            <a:ext cx="10571922" cy="370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231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6DC4A77E-FCF3-B9BB-D251-AF6F71C271F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AB421D0-4E28-4C21-1164-E72518EE852D}"/>
              </a:ext>
            </a:extLst>
          </p:cNvPr>
          <p:cNvSpPr txBox="1"/>
          <p:nvPr/>
        </p:nvSpPr>
        <p:spPr>
          <a:xfrm>
            <a:off x="528267" y="318052"/>
            <a:ext cx="2967479" cy="461665"/>
          </a:xfrm>
          <a:prstGeom prst="rect">
            <a:avLst/>
          </a:prstGeom>
          <a:noFill/>
        </p:spPr>
        <p:txBody>
          <a:bodyPr wrap="none" rtlCol="0">
            <a:spAutoFit/>
          </a:bodyPr>
          <a:lstStyle/>
          <a:p>
            <a:r>
              <a:rPr lang="en-US" sz="2400" dirty="0">
                <a:solidFill>
                  <a:schemeClr val="tx2"/>
                </a:solidFill>
                <a:latin typeface="Work Sans" pitchFamily="2" charset="77"/>
              </a:rPr>
              <a:t>Residual networks</a:t>
            </a:r>
          </a:p>
        </p:txBody>
      </p:sp>
      <p:sp>
        <p:nvSpPr>
          <p:cNvPr id="4" name="TextBox 3">
            <a:extLst>
              <a:ext uri="{FF2B5EF4-FFF2-40B4-BE49-F238E27FC236}">
                <a16:creationId xmlns:a16="http://schemas.microsoft.com/office/drawing/2014/main" id="{A31EABD9-8706-D544-E6CC-B799D8C5E693}"/>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pic>
        <p:nvPicPr>
          <p:cNvPr id="13314" name="Picture 2" descr="A diagram of a block diagram&#10;&#10;Description automatically generated">
            <a:extLst>
              <a:ext uri="{FF2B5EF4-FFF2-40B4-BE49-F238E27FC236}">
                <a16:creationId xmlns:a16="http://schemas.microsoft.com/office/drawing/2014/main" id="{682DF5BC-7DE4-1BA6-33E2-4C8CAB199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39" y="2107095"/>
            <a:ext cx="10571922" cy="3701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6984DD-BF84-2F07-89F8-7427D4CD0AF3}"/>
              </a:ext>
            </a:extLst>
          </p:cNvPr>
          <p:cNvSpPr txBox="1"/>
          <p:nvPr/>
        </p:nvSpPr>
        <p:spPr>
          <a:xfrm>
            <a:off x="528267" y="1366125"/>
            <a:ext cx="10323660" cy="461665"/>
          </a:xfrm>
          <a:prstGeom prst="rect">
            <a:avLst/>
          </a:prstGeom>
          <a:noFill/>
        </p:spPr>
        <p:txBody>
          <a:bodyPr wrap="none" rtlCol="0">
            <a:spAutoFit/>
          </a:bodyPr>
          <a:lstStyle/>
          <a:p>
            <a:r>
              <a:rPr lang="en-US" sz="2400" dirty="0">
                <a:solidFill>
                  <a:schemeClr val="accent1"/>
                </a:solidFill>
                <a:latin typeface="Segoe Script" panose="020B0804020000000003" pitchFamily="34" charset="0"/>
              </a:rPr>
              <a:t>But then the variance doubles at every layer! -&gt; Batch norm</a:t>
            </a:r>
          </a:p>
        </p:txBody>
      </p:sp>
    </p:spTree>
    <p:extLst>
      <p:ext uri="{BB962C8B-B14F-4D97-AF65-F5344CB8AC3E}">
        <p14:creationId xmlns:p14="http://schemas.microsoft.com/office/powerpoint/2010/main" val="752848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B244E1D1-F59D-757A-4095-77DB82CEFE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7DA8B83-F7B1-6CD3-F678-9B901EAD52EB}"/>
              </a:ext>
            </a:extLst>
          </p:cNvPr>
          <p:cNvSpPr txBox="1"/>
          <p:nvPr/>
        </p:nvSpPr>
        <p:spPr>
          <a:xfrm>
            <a:off x="528267" y="318052"/>
            <a:ext cx="8065028" cy="461665"/>
          </a:xfrm>
          <a:prstGeom prst="rect">
            <a:avLst/>
          </a:prstGeom>
          <a:noFill/>
        </p:spPr>
        <p:txBody>
          <a:bodyPr wrap="none" rtlCol="0">
            <a:spAutoFit/>
          </a:bodyPr>
          <a:lstStyle/>
          <a:p>
            <a:r>
              <a:rPr lang="en-US" sz="2400" dirty="0">
                <a:solidFill>
                  <a:schemeClr val="tx2"/>
                </a:solidFill>
                <a:latin typeface="Work Sans" pitchFamily="2" charset="77"/>
              </a:rPr>
              <a:t>Let’s venture into the variations of a deep networks</a:t>
            </a:r>
          </a:p>
        </p:txBody>
      </p:sp>
      <p:sp>
        <p:nvSpPr>
          <p:cNvPr id="10" name="TextBox 9">
            <a:extLst>
              <a:ext uri="{FF2B5EF4-FFF2-40B4-BE49-F238E27FC236}">
                <a16:creationId xmlns:a16="http://schemas.microsoft.com/office/drawing/2014/main" id="{C1853F8E-6866-859E-DAB1-F1564A10075F}"/>
              </a:ext>
            </a:extLst>
          </p:cNvPr>
          <p:cNvSpPr txBox="1"/>
          <p:nvPr/>
        </p:nvSpPr>
        <p:spPr>
          <a:xfrm>
            <a:off x="528267" y="1401417"/>
            <a:ext cx="6012993" cy="4549835"/>
          </a:xfrm>
          <a:prstGeom prst="rect">
            <a:avLst/>
          </a:prstGeom>
          <a:noFill/>
        </p:spPr>
        <p:txBody>
          <a:bodyPr wrap="none" rtlCol="0">
            <a:spAutoFit/>
          </a:bodyPr>
          <a:lstStyle/>
          <a:p>
            <a:pPr>
              <a:lnSpc>
                <a:spcPct val="150000"/>
              </a:lnSpc>
            </a:pPr>
            <a:r>
              <a:rPr lang="en-US" sz="2800" dirty="0">
                <a:solidFill>
                  <a:schemeClr val="bg1">
                    <a:lumMod val="85000"/>
                  </a:schemeClr>
                </a:solidFill>
              </a:rPr>
              <a:t>Network architecture and inductive bias</a:t>
            </a:r>
          </a:p>
          <a:p>
            <a:pPr>
              <a:lnSpc>
                <a:spcPct val="150000"/>
              </a:lnSpc>
            </a:pPr>
            <a:r>
              <a:rPr lang="en-US" sz="2800" dirty="0">
                <a:solidFill>
                  <a:schemeClr val="bg1">
                    <a:lumMod val="85000"/>
                  </a:schemeClr>
                </a:solidFill>
              </a:rPr>
              <a:t>Loss function</a:t>
            </a:r>
          </a:p>
          <a:p>
            <a:pPr>
              <a:lnSpc>
                <a:spcPct val="150000"/>
              </a:lnSpc>
            </a:pPr>
            <a:r>
              <a:rPr lang="en-US" sz="2800" dirty="0">
                <a:solidFill>
                  <a:schemeClr val="bg1">
                    <a:lumMod val="85000"/>
                  </a:schemeClr>
                </a:solidFill>
              </a:rPr>
              <a:t>Activation function</a:t>
            </a:r>
          </a:p>
          <a:p>
            <a:pPr>
              <a:lnSpc>
                <a:spcPct val="150000"/>
              </a:lnSpc>
            </a:pPr>
            <a:r>
              <a:rPr lang="en-US" sz="2800" dirty="0">
                <a:solidFill>
                  <a:schemeClr val="bg1">
                    <a:lumMod val="85000"/>
                  </a:schemeClr>
                </a:solidFill>
              </a:rPr>
              <a:t>Regularization</a:t>
            </a:r>
          </a:p>
          <a:p>
            <a:pPr>
              <a:lnSpc>
                <a:spcPct val="150000"/>
              </a:lnSpc>
            </a:pPr>
            <a:r>
              <a:rPr lang="en-US" sz="2800" dirty="0">
                <a:solidFill>
                  <a:schemeClr val="bg1">
                    <a:lumMod val="85000"/>
                  </a:schemeClr>
                </a:solidFill>
              </a:rPr>
              <a:t>Initialization</a:t>
            </a:r>
          </a:p>
          <a:p>
            <a:pPr>
              <a:lnSpc>
                <a:spcPct val="150000"/>
              </a:lnSpc>
            </a:pPr>
            <a:r>
              <a:rPr lang="en-US" sz="2800" dirty="0">
                <a:solidFill>
                  <a:schemeClr val="bg1">
                    <a:lumMod val="85000"/>
                  </a:schemeClr>
                </a:solidFill>
              </a:rPr>
              <a:t>Residual networks</a:t>
            </a:r>
          </a:p>
          <a:p>
            <a:pPr>
              <a:lnSpc>
                <a:spcPct val="150000"/>
              </a:lnSpc>
            </a:pPr>
            <a:r>
              <a:rPr lang="en-US" sz="2800" dirty="0">
                <a:solidFill>
                  <a:schemeClr val="tx2"/>
                </a:solidFill>
              </a:rPr>
              <a:t>Batch norm, layer norm</a:t>
            </a:r>
          </a:p>
        </p:txBody>
      </p:sp>
    </p:spTree>
    <p:extLst>
      <p:ext uri="{BB962C8B-B14F-4D97-AF65-F5344CB8AC3E}">
        <p14:creationId xmlns:p14="http://schemas.microsoft.com/office/powerpoint/2010/main" val="1558262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70C73DEB-442D-0330-C87F-23A1AA3FBF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7AD6688-8498-5D43-EC8F-03B8493F1A3C}"/>
              </a:ext>
            </a:extLst>
          </p:cNvPr>
          <p:cNvSpPr txBox="1"/>
          <p:nvPr/>
        </p:nvSpPr>
        <p:spPr>
          <a:xfrm>
            <a:off x="528267" y="318052"/>
            <a:ext cx="1949573" cy="461665"/>
          </a:xfrm>
          <a:prstGeom prst="rect">
            <a:avLst/>
          </a:prstGeom>
          <a:noFill/>
        </p:spPr>
        <p:txBody>
          <a:bodyPr wrap="none" rtlCol="0">
            <a:spAutoFit/>
          </a:bodyPr>
          <a:lstStyle/>
          <a:p>
            <a:r>
              <a:rPr lang="en-US" sz="2400" dirty="0">
                <a:solidFill>
                  <a:schemeClr val="tx2"/>
                </a:solidFill>
                <a:latin typeface="Work Sans" pitchFamily="2" charset="77"/>
              </a:rPr>
              <a:t>Batch norm</a:t>
            </a:r>
          </a:p>
        </p:txBody>
      </p:sp>
      <p:sp>
        <p:nvSpPr>
          <p:cNvPr id="2" name="TextBox 1">
            <a:extLst>
              <a:ext uri="{FF2B5EF4-FFF2-40B4-BE49-F238E27FC236}">
                <a16:creationId xmlns:a16="http://schemas.microsoft.com/office/drawing/2014/main" id="{FDAE0810-86FF-E3FF-8B6A-0F3A5FC1DB4B}"/>
              </a:ext>
            </a:extLst>
          </p:cNvPr>
          <p:cNvSpPr txBox="1"/>
          <p:nvPr/>
        </p:nvSpPr>
        <p:spPr>
          <a:xfrm>
            <a:off x="964096" y="1292085"/>
            <a:ext cx="7845289" cy="4893647"/>
          </a:xfrm>
          <a:prstGeom prst="rect">
            <a:avLst/>
          </a:prstGeom>
          <a:noFill/>
        </p:spPr>
        <p:txBody>
          <a:bodyPr wrap="none" rtlCol="0">
            <a:spAutoFit/>
          </a:bodyPr>
          <a:lstStyle/>
          <a:p>
            <a:r>
              <a:rPr lang="en-US" sz="2400" dirty="0">
                <a:solidFill>
                  <a:schemeClr val="tx2"/>
                </a:solidFill>
              </a:rPr>
              <a:t>Batch Norm addresses the exploding gradient problem.</a:t>
            </a:r>
          </a:p>
          <a:p>
            <a:endParaRPr lang="en-US" sz="2400" dirty="0">
              <a:solidFill>
                <a:schemeClr val="tx2"/>
              </a:solidFill>
            </a:endParaRPr>
          </a:p>
          <a:p>
            <a:endParaRPr lang="en-US" sz="2400" dirty="0">
              <a:solidFill>
                <a:schemeClr val="tx2"/>
              </a:solidFill>
            </a:endParaRPr>
          </a:p>
          <a:p>
            <a:r>
              <a:rPr lang="en-US" sz="2400" dirty="0">
                <a:solidFill>
                  <a:schemeClr val="tx2"/>
                </a:solidFill>
              </a:rPr>
              <a:t>Alternative intuition:</a:t>
            </a:r>
          </a:p>
          <a:p>
            <a:endParaRPr lang="en-US" sz="2400" dirty="0">
              <a:solidFill>
                <a:schemeClr val="tx2"/>
              </a:solidFill>
            </a:endParaRPr>
          </a:p>
          <a:p>
            <a:r>
              <a:rPr lang="en-US" sz="2400" dirty="0">
                <a:solidFill>
                  <a:schemeClr val="tx2"/>
                </a:solidFill>
              </a:rPr>
              <a:t>We initialize the weights so that they have a nice distribution.</a:t>
            </a:r>
          </a:p>
          <a:p>
            <a:endParaRPr lang="en-US" sz="2400" dirty="0">
              <a:solidFill>
                <a:schemeClr val="tx2"/>
              </a:solidFill>
            </a:endParaRPr>
          </a:p>
          <a:p>
            <a:r>
              <a:rPr lang="en-US" sz="2400" dirty="0">
                <a:solidFill>
                  <a:schemeClr val="tx2"/>
                </a:solidFill>
              </a:rPr>
              <a:t>Why don’t we do this at each pass then? </a:t>
            </a:r>
            <a:r>
              <a:rPr lang="en-US" sz="2400" dirty="0">
                <a:solidFill>
                  <a:schemeClr val="tx2"/>
                </a:solidFill>
                <a:sym typeface="Wingdings" pitchFamily="2" charset="2"/>
              </a:rPr>
              <a:t></a:t>
            </a:r>
          </a:p>
          <a:p>
            <a:endParaRPr lang="en-US" sz="2400" dirty="0">
              <a:solidFill>
                <a:schemeClr val="tx2"/>
              </a:solidFill>
              <a:sym typeface="Wingdings" pitchFamily="2" charset="2"/>
            </a:endParaRPr>
          </a:p>
          <a:p>
            <a:r>
              <a:rPr lang="en-US" sz="2400" dirty="0">
                <a:solidFill>
                  <a:schemeClr val="tx2"/>
                </a:solidFill>
                <a:sym typeface="Wingdings" pitchFamily="2" charset="2"/>
              </a:rPr>
              <a:t>That’s </a:t>
            </a:r>
            <a:r>
              <a:rPr lang="en-US" sz="2400" dirty="0">
                <a:solidFill>
                  <a:schemeClr val="accent1"/>
                </a:solidFill>
                <a:sym typeface="Wingdings" pitchFamily="2" charset="2"/>
              </a:rPr>
              <a:t>Batch Norm</a:t>
            </a:r>
            <a:r>
              <a:rPr lang="en-US" sz="2400" dirty="0">
                <a:solidFill>
                  <a:schemeClr val="tx2"/>
                </a:solidFill>
                <a:sym typeface="Wingdings" pitchFamily="2" charset="2"/>
              </a:rPr>
              <a:t>!</a:t>
            </a:r>
          </a:p>
          <a:p>
            <a:endParaRPr lang="en-US" sz="2400" dirty="0">
              <a:solidFill>
                <a:schemeClr val="tx2"/>
              </a:solidFill>
              <a:sym typeface="Wingdings" pitchFamily="2" charset="2"/>
            </a:endParaRPr>
          </a:p>
          <a:p>
            <a:endParaRPr lang="en-US" sz="2400" dirty="0">
              <a:solidFill>
                <a:schemeClr val="tx2"/>
              </a:solidFill>
              <a:sym typeface="Wingdings" pitchFamily="2" charset="2"/>
            </a:endParaRPr>
          </a:p>
          <a:p>
            <a:r>
              <a:rPr lang="en-US" sz="2400" dirty="0">
                <a:solidFill>
                  <a:schemeClr val="tx2"/>
                </a:solidFill>
                <a:sym typeface="Wingdings" pitchFamily="2" charset="2"/>
              </a:rPr>
              <a:t>Introduced by </a:t>
            </a:r>
            <a:r>
              <a:rPr lang="en-US" sz="2400" dirty="0" err="1">
                <a:solidFill>
                  <a:schemeClr val="tx2"/>
                </a:solidFill>
                <a:sym typeface="Wingdings" pitchFamily="2" charset="2"/>
              </a:rPr>
              <a:t>Ioff</a:t>
            </a:r>
            <a:r>
              <a:rPr lang="en-US" sz="2400" dirty="0">
                <a:solidFill>
                  <a:schemeClr val="tx2"/>
                </a:solidFill>
                <a:sym typeface="Wingdings" pitchFamily="2" charset="2"/>
              </a:rPr>
              <a:t> &amp; </a:t>
            </a:r>
            <a:r>
              <a:rPr lang="en-US" sz="2400" dirty="0" err="1">
                <a:solidFill>
                  <a:schemeClr val="tx2"/>
                </a:solidFill>
                <a:sym typeface="Wingdings" pitchFamily="2" charset="2"/>
              </a:rPr>
              <a:t>Szegedy</a:t>
            </a:r>
            <a:r>
              <a:rPr lang="en-US" sz="2400" dirty="0">
                <a:solidFill>
                  <a:schemeClr val="tx2"/>
                </a:solidFill>
                <a:sym typeface="Wingdings" pitchFamily="2" charset="2"/>
              </a:rPr>
              <a:t> (2015)</a:t>
            </a:r>
          </a:p>
        </p:txBody>
      </p:sp>
    </p:spTree>
    <p:extLst>
      <p:ext uri="{BB962C8B-B14F-4D97-AF65-F5344CB8AC3E}">
        <p14:creationId xmlns:p14="http://schemas.microsoft.com/office/powerpoint/2010/main" val="60248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50140012-19F0-D6FC-DAC9-A7DDC1ABDBB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52D5F42-BEA9-D057-0968-604352302B46}"/>
              </a:ext>
            </a:extLst>
          </p:cNvPr>
          <p:cNvSpPr txBox="1"/>
          <p:nvPr/>
        </p:nvSpPr>
        <p:spPr>
          <a:xfrm>
            <a:off x="528267" y="318052"/>
            <a:ext cx="8065028" cy="461665"/>
          </a:xfrm>
          <a:prstGeom prst="rect">
            <a:avLst/>
          </a:prstGeom>
          <a:noFill/>
        </p:spPr>
        <p:txBody>
          <a:bodyPr wrap="none" rtlCol="0">
            <a:spAutoFit/>
          </a:bodyPr>
          <a:lstStyle/>
          <a:p>
            <a:r>
              <a:rPr lang="en-US" sz="2400" dirty="0">
                <a:solidFill>
                  <a:schemeClr val="tx2"/>
                </a:solidFill>
                <a:latin typeface="Work Sans" pitchFamily="2" charset="77"/>
              </a:rPr>
              <a:t>Let’s venture into the variations of a deep networks</a:t>
            </a:r>
          </a:p>
        </p:txBody>
      </p:sp>
      <p:sp>
        <p:nvSpPr>
          <p:cNvPr id="10" name="TextBox 9">
            <a:extLst>
              <a:ext uri="{FF2B5EF4-FFF2-40B4-BE49-F238E27FC236}">
                <a16:creationId xmlns:a16="http://schemas.microsoft.com/office/drawing/2014/main" id="{D62E3C69-7CA4-BE89-0381-7985F72A3C62}"/>
              </a:ext>
            </a:extLst>
          </p:cNvPr>
          <p:cNvSpPr txBox="1"/>
          <p:nvPr/>
        </p:nvSpPr>
        <p:spPr>
          <a:xfrm>
            <a:off x="528267" y="1401417"/>
            <a:ext cx="6012993" cy="4549835"/>
          </a:xfrm>
          <a:prstGeom prst="rect">
            <a:avLst/>
          </a:prstGeom>
          <a:noFill/>
        </p:spPr>
        <p:txBody>
          <a:bodyPr wrap="none" rtlCol="0">
            <a:spAutoFit/>
          </a:bodyPr>
          <a:lstStyle/>
          <a:p>
            <a:pPr>
              <a:lnSpc>
                <a:spcPct val="150000"/>
              </a:lnSpc>
            </a:pPr>
            <a:r>
              <a:rPr lang="en-US" sz="2800" dirty="0">
                <a:solidFill>
                  <a:schemeClr val="bg1">
                    <a:lumMod val="85000"/>
                  </a:schemeClr>
                </a:solidFill>
              </a:rPr>
              <a:t>Network architecture and inductive bias</a:t>
            </a:r>
          </a:p>
          <a:p>
            <a:pPr>
              <a:lnSpc>
                <a:spcPct val="150000"/>
              </a:lnSpc>
            </a:pPr>
            <a:r>
              <a:rPr lang="en-US" sz="2800" dirty="0">
                <a:solidFill>
                  <a:schemeClr val="bg1">
                    <a:lumMod val="85000"/>
                  </a:schemeClr>
                </a:solidFill>
              </a:rPr>
              <a:t>Loss function</a:t>
            </a:r>
          </a:p>
          <a:p>
            <a:pPr>
              <a:lnSpc>
                <a:spcPct val="150000"/>
              </a:lnSpc>
            </a:pPr>
            <a:r>
              <a:rPr lang="en-US" sz="2800" dirty="0">
                <a:solidFill>
                  <a:schemeClr val="tx2"/>
                </a:solidFill>
              </a:rPr>
              <a:t>Activation function</a:t>
            </a:r>
          </a:p>
          <a:p>
            <a:pPr>
              <a:lnSpc>
                <a:spcPct val="150000"/>
              </a:lnSpc>
            </a:pPr>
            <a:r>
              <a:rPr lang="en-US" sz="2800" dirty="0">
                <a:solidFill>
                  <a:schemeClr val="bg1">
                    <a:lumMod val="85000"/>
                  </a:schemeClr>
                </a:solidFill>
              </a:rPr>
              <a:t>Regularization</a:t>
            </a:r>
          </a:p>
          <a:p>
            <a:pPr>
              <a:lnSpc>
                <a:spcPct val="150000"/>
              </a:lnSpc>
            </a:pPr>
            <a:r>
              <a:rPr lang="en-US" sz="2800" dirty="0">
                <a:solidFill>
                  <a:schemeClr val="bg1">
                    <a:lumMod val="85000"/>
                  </a:schemeClr>
                </a:solidFill>
              </a:rPr>
              <a:t>Initialization</a:t>
            </a:r>
          </a:p>
          <a:p>
            <a:pPr>
              <a:lnSpc>
                <a:spcPct val="150000"/>
              </a:lnSpc>
            </a:pPr>
            <a:r>
              <a:rPr lang="en-US" sz="2800" dirty="0">
                <a:solidFill>
                  <a:schemeClr val="bg1">
                    <a:lumMod val="85000"/>
                  </a:schemeClr>
                </a:solidFill>
              </a:rPr>
              <a:t>Residual networks</a:t>
            </a:r>
          </a:p>
          <a:p>
            <a:pPr>
              <a:lnSpc>
                <a:spcPct val="150000"/>
              </a:lnSpc>
            </a:pPr>
            <a:r>
              <a:rPr lang="en-US" sz="2800" dirty="0">
                <a:solidFill>
                  <a:schemeClr val="bg1">
                    <a:lumMod val="85000"/>
                  </a:schemeClr>
                </a:solidFill>
              </a:rPr>
              <a:t>Batch norm, layer norm</a:t>
            </a:r>
          </a:p>
        </p:txBody>
      </p:sp>
    </p:spTree>
    <p:extLst>
      <p:ext uri="{BB962C8B-B14F-4D97-AF65-F5344CB8AC3E}">
        <p14:creationId xmlns:p14="http://schemas.microsoft.com/office/powerpoint/2010/main" val="1520041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5ACA1DE4-65A2-3CC4-4A50-C86F86CA9C5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83A616-D28C-D2C4-CFD9-A06C3C990978}"/>
              </a:ext>
            </a:extLst>
          </p:cNvPr>
          <p:cNvSpPr txBox="1"/>
          <p:nvPr/>
        </p:nvSpPr>
        <p:spPr>
          <a:xfrm>
            <a:off x="528267" y="318052"/>
            <a:ext cx="1949573" cy="461665"/>
          </a:xfrm>
          <a:prstGeom prst="rect">
            <a:avLst/>
          </a:prstGeom>
          <a:noFill/>
        </p:spPr>
        <p:txBody>
          <a:bodyPr wrap="none" rtlCol="0">
            <a:spAutoFit/>
          </a:bodyPr>
          <a:lstStyle/>
          <a:p>
            <a:r>
              <a:rPr lang="en-US" sz="2400" dirty="0">
                <a:solidFill>
                  <a:schemeClr val="tx2"/>
                </a:solidFill>
                <a:latin typeface="Work Sans" pitchFamily="2" charset="77"/>
              </a:rPr>
              <a:t>Batch norm</a:t>
            </a:r>
          </a:p>
        </p:txBody>
      </p:sp>
      <p:sp>
        <p:nvSpPr>
          <p:cNvPr id="2" name="TextBox 1">
            <a:extLst>
              <a:ext uri="{FF2B5EF4-FFF2-40B4-BE49-F238E27FC236}">
                <a16:creationId xmlns:a16="http://schemas.microsoft.com/office/drawing/2014/main" id="{DDFD484C-A1E3-7A3E-040D-3CBC6543760E}"/>
              </a:ext>
            </a:extLst>
          </p:cNvPr>
          <p:cNvSpPr txBox="1"/>
          <p:nvPr/>
        </p:nvSpPr>
        <p:spPr>
          <a:xfrm>
            <a:off x="964096" y="1898374"/>
            <a:ext cx="10257182" cy="2943563"/>
          </a:xfrm>
          <a:prstGeom prst="rect">
            <a:avLst/>
          </a:prstGeom>
          <a:noFill/>
        </p:spPr>
        <p:txBody>
          <a:bodyPr wrap="square" rtlCol="0">
            <a:spAutoFit/>
          </a:bodyPr>
          <a:lstStyle/>
          <a:p>
            <a:pPr>
              <a:lnSpc>
                <a:spcPct val="200000"/>
              </a:lnSpc>
            </a:pPr>
            <a:r>
              <a:rPr lang="en-US" sz="2400" dirty="0">
                <a:solidFill>
                  <a:schemeClr val="bg2">
                    <a:lumMod val="50000"/>
                  </a:schemeClr>
                </a:solidFill>
              </a:rPr>
              <a:t>Shift and scale each activation so that their mean and variance across the batch become </a:t>
            </a:r>
            <a:r>
              <a:rPr lang="en-US" sz="2400" dirty="0">
                <a:solidFill>
                  <a:schemeClr val="accent1"/>
                </a:solidFill>
              </a:rPr>
              <a:t>values that are learned during training</a:t>
            </a:r>
            <a:r>
              <a:rPr lang="en-US" sz="2400" dirty="0">
                <a:solidFill>
                  <a:schemeClr val="bg2">
                    <a:lumMod val="50000"/>
                  </a:schemeClr>
                </a:solidFill>
              </a:rPr>
              <a:t>.</a:t>
            </a:r>
          </a:p>
          <a:p>
            <a:pPr>
              <a:lnSpc>
                <a:spcPct val="200000"/>
              </a:lnSpc>
            </a:pPr>
            <a:endParaRPr lang="en-US" sz="2400" dirty="0">
              <a:solidFill>
                <a:schemeClr val="bg2">
                  <a:lumMod val="50000"/>
                </a:schemeClr>
              </a:solidFill>
            </a:endParaRPr>
          </a:p>
          <a:p>
            <a:pPr>
              <a:lnSpc>
                <a:spcPct val="200000"/>
              </a:lnSpc>
            </a:pPr>
            <a:r>
              <a:rPr lang="en-US" sz="2400" u="sng" dirty="0">
                <a:solidFill>
                  <a:schemeClr val="bg2">
                    <a:lumMod val="50000"/>
                  </a:schemeClr>
                </a:solidFill>
              </a:rPr>
              <a:t>Not</a:t>
            </a:r>
            <a:r>
              <a:rPr lang="en-US" sz="2400" dirty="0">
                <a:solidFill>
                  <a:schemeClr val="bg2">
                    <a:lumMod val="50000"/>
                  </a:schemeClr>
                </a:solidFill>
              </a:rPr>
              <a:t> constant values!</a:t>
            </a:r>
          </a:p>
        </p:txBody>
      </p:sp>
    </p:spTree>
    <p:extLst>
      <p:ext uri="{BB962C8B-B14F-4D97-AF65-F5344CB8AC3E}">
        <p14:creationId xmlns:p14="http://schemas.microsoft.com/office/powerpoint/2010/main" val="3680688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55D341CB-4C41-689F-7946-A3E7A16277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1593F95-C99F-D657-7C5E-6CA39690575A}"/>
              </a:ext>
            </a:extLst>
          </p:cNvPr>
          <p:cNvSpPr txBox="1"/>
          <p:nvPr/>
        </p:nvSpPr>
        <p:spPr>
          <a:xfrm>
            <a:off x="528267" y="318052"/>
            <a:ext cx="1949573" cy="461665"/>
          </a:xfrm>
          <a:prstGeom prst="rect">
            <a:avLst/>
          </a:prstGeom>
          <a:noFill/>
        </p:spPr>
        <p:txBody>
          <a:bodyPr wrap="none" rtlCol="0">
            <a:spAutoFit/>
          </a:bodyPr>
          <a:lstStyle/>
          <a:p>
            <a:r>
              <a:rPr lang="en-US" sz="2400" dirty="0">
                <a:solidFill>
                  <a:schemeClr val="tx2"/>
                </a:solidFill>
                <a:latin typeface="Work Sans" pitchFamily="2" charset="77"/>
              </a:rPr>
              <a:t>Batch norm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BA3113-7033-4FE1-AA7B-238E27C7D4F5}"/>
                  </a:ext>
                </a:extLst>
              </p:cNvPr>
              <p:cNvSpPr txBox="1"/>
              <p:nvPr/>
            </p:nvSpPr>
            <p:spPr>
              <a:xfrm>
                <a:off x="834887" y="1331843"/>
                <a:ext cx="10257182" cy="4839338"/>
              </a:xfrm>
              <a:prstGeom prst="rect">
                <a:avLst/>
              </a:prstGeom>
              <a:noFill/>
            </p:spPr>
            <p:txBody>
              <a:bodyPr wrap="square" rtlCol="0">
                <a:spAutoFit/>
              </a:bodyPr>
              <a:lstStyle/>
              <a:p>
                <a:pPr>
                  <a:lnSpc>
                    <a:spcPct val="200000"/>
                  </a:lnSpc>
                </a:pPr>
                <a:r>
                  <a:rPr lang="en-US" sz="2400" dirty="0">
                    <a:solidFill>
                      <a:schemeClr val="tx2"/>
                    </a:solidFill>
                  </a:rPr>
                  <a:t>Compute </a:t>
                </a:r>
                <a14:m>
                  <m:oMath xmlns:m="http://schemas.openxmlformats.org/officeDocument/2006/math">
                    <m:sSub>
                      <m:sSubPr>
                        <m:ctrlPr>
                          <a:rPr lang="en-US" sz="240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𝑚</m:t>
                        </m:r>
                      </m:e>
                      <m:sub>
                        <m:r>
                          <a:rPr lang="en-US" sz="2400" b="0" i="1" smtClean="0">
                            <a:solidFill>
                              <a:schemeClr val="tx2"/>
                            </a:solidFill>
                            <a:latin typeface="Cambria Math" panose="02040503050406030204" pitchFamily="18" charset="0"/>
                          </a:rPr>
                          <m:t>𝐵</m:t>
                        </m:r>
                      </m:sub>
                    </m:sSub>
                  </m:oMath>
                </a14:m>
                <a:r>
                  <a:rPr lang="en-US" sz="2400" dirty="0">
                    <a:solidFill>
                      <a:schemeClr val="tx2"/>
                    </a:solidFill>
                  </a:rPr>
                  <a:t> and </a:t>
                </a:r>
                <a14:m>
                  <m:oMath xmlns:m="http://schemas.openxmlformats.org/officeDocument/2006/math">
                    <m:sSub>
                      <m:sSubPr>
                        <m:ctrlPr>
                          <a:rPr lang="en-US" sz="240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𝑠</m:t>
                        </m:r>
                      </m:e>
                      <m:sub>
                        <m:r>
                          <a:rPr lang="en-US" sz="2400" i="1">
                            <a:solidFill>
                              <a:schemeClr val="tx2"/>
                            </a:solidFill>
                            <a:latin typeface="Cambria Math" panose="02040503050406030204" pitchFamily="18" charset="0"/>
                          </a:rPr>
                          <m:t>𝐵</m:t>
                        </m:r>
                      </m:sub>
                    </m:sSub>
                  </m:oMath>
                </a14:m>
                <a:r>
                  <a:rPr lang="en-US" sz="2400" dirty="0">
                    <a:solidFill>
                      <a:schemeClr val="tx2"/>
                    </a:solidFill>
                  </a:rPr>
                  <a:t> (mean and variance) over the batch during training</a:t>
                </a:r>
              </a:p>
              <a:p>
                <a:pPr>
                  <a:lnSpc>
                    <a:spcPct val="200000"/>
                  </a:lnSpc>
                </a:pPr>
                <a:r>
                  <a:rPr lang="en-US" sz="2400" dirty="0">
                    <a:solidFill>
                      <a:schemeClr val="tx2"/>
                    </a:solidFill>
                  </a:rPr>
                  <a:t>Normalize activations </a:t>
                </a:r>
                <a14:m>
                  <m:oMath xmlns:m="http://schemas.openxmlformats.org/officeDocument/2006/math">
                    <m:sSub>
                      <m:sSubPr>
                        <m:ctrlPr>
                          <a:rPr lang="en-US" sz="240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h</m:t>
                        </m:r>
                      </m:e>
                      <m:sub>
                        <m:r>
                          <a:rPr lang="en-US" sz="2400" b="0" i="1" smtClean="0">
                            <a:solidFill>
                              <a:schemeClr val="tx2"/>
                            </a:solidFill>
                            <a:latin typeface="Cambria Math" panose="02040503050406030204" pitchFamily="18" charset="0"/>
                          </a:rPr>
                          <m:t>𝑖</m:t>
                        </m:r>
                      </m:sub>
                    </m:sSub>
                    <m:r>
                      <a:rPr lang="en-US" sz="2400" b="0" i="1" smtClean="0">
                        <a:solidFill>
                          <a:schemeClr val="tx2"/>
                        </a:solidFill>
                        <a:latin typeface="Cambria Math" panose="02040503050406030204" pitchFamily="18" charset="0"/>
                      </a:rPr>
                      <m:t>=</m:t>
                    </m:r>
                    <m:f>
                      <m:fPr>
                        <m:ctrlPr>
                          <a:rPr lang="en-US" sz="2400" b="0" i="1" smtClean="0">
                            <a:solidFill>
                              <a:schemeClr val="tx2"/>
                            </a:solidFill>
                            <a:latin typeface="Cambria Math" panose="02040503050406030204" pitchFamily="18" charset="0"/>
                          </a:rPr>
                        </m:ctrlPr>
                      </m:fPr>
                      <m:num>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h</m:t>
                            </m:r>
                          </m:e>
                          <m:sub>
                            <m:r>
                              <a:rPr lang="en-US" sz="2400" b="0" i="1" smtClean="0">
                                <a:solidFill>
                                  <a:schemeClr val="tx2"/>
                                </a:solidFill>
                                <a:latin typeface="Cambria Math" panose="02040503050406030204" pitchFamily="18" charset="0"/>
                              </a:rPr>
                              <m:t>𝑖</m:t>
                            </m:r>
                          </m:sub>
                        </m:sSub>
                        <m:r>
                          <a:rPr lang="en-US" sz="2400" b="0" i="1" smtClean="0">
                            <a:solidFill>
                              <a:schemeClr val="tx2"/>
                            </a:solidFill>
                            <a:latin typeface="Cambria Math" panose="02040503050406030204" pitchFamily="18" charset="0"/>
                          </a:rPr>
                          <m:t>−</m:t>
                        </m:r>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𝑚</m:t>
                            </m:r>
                          </m:e>
                          <m:sub>
                            <m:r>
                              <a:rPr lang="en-US" sz="2400" b="0" i="1" smtClean="0">
                                <a:solidFill>
                                  <a:schemeClr val="tx2"/>
                                </a:solidFill>
                                <a:latin typeface="Cambria Math" panose="02040503050406030204" pitchFamily="18" charset="0"/>
                              </a:rPr>
                              <m:t>h</m:t>
                            </m:r>
                          </m:sub>
                        </m:sSub>
                      </m:num>
                      <m:den>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𝑠</m:t>
                            </m:r>
                          </m:e>
                          <m:sub>
                            <m:r>
                              <a:rPr lang="en-US" sz="2400" b="0" i="1" smtClean="0">
                                <a:solidFill>
                                  <a:schemeClr val="tx2"/>
                                </a:solidFill>
                                <a:latin typeface="Cambria Math" panose="02040503050406030204" pitchFamily="18" charset="0"/>
                              </a:rPr>
                              <m:t>h</m:t>
                            </m:r>
                          </m:sub>
                        </m:sSub>
                        <m:r>
                          <a:rPr lang="en-US" sz="2400" b="0" i="1" smtClean="0">
                            <a:solidFill>
                              <a:schemeClr val="tx2"/>
                            </a:solidFill>
                            <a:latin typeface="Cambria Math" panose="02040503050406030204" pitchFamily="18" charset="0"/>
                          </a:rPr>
                          <m:t>+</m:t>
                        </m:r>
                        <m:r>
                          <a:rPr lang="en-US" sz="2400" i="1">
                            <a:solidFill>
                              <a:schemeClr val="tx2"/>
                            </a:solidFill>
                            <a:latin typeface="Cambria Math" panose="02040503050406030204" pitchFamily="18" charset="0"/>
                            <a:ea typeface="Cambria Math" panose="02040503050406030204" pitchFamily="18" charset="0"/>
                          </a:rPr>
                          <m:t>𝜖</m:t>
                        </m:r>
                      </m:den>
                    </m:f>
                  </m:oMath>
                </a14:m>
                <a:endParaRPr lang="en-US" sz="2400" dirty="0">
                  <a:solidFill>
                    <a:schemeClr val="tx2"/>
                  </a:solidFill>
                </a:endParaRPr>
              </a:p>
              <a:p>
                <a:pPr>
                  <a:lnSpc>
                    <a:spcPct val="200000"/>
                  </a:lnSpc>
                </a:pPr>
                <a:r>
                  <a:rPr lang="en-US" sz="2400" dirty="0">
                    <a:solidFill>
                      <a:schemeClr val="tx2"/>
                    </a:solidFill>
                  </a:rPr>
                  <a:t>Scale and shift: </a:t>
                </a:r>
                <a14:m>
                  <m:oMath xmlns:m="http://schemas.openxmlformats.org/officeDocument/2006/math">
                    <m:sSub>
                      <m:sSubPr>
                        <m:ctrlPr>
                          <a:rPr lang="en-US" sz="240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h</m:t>
                        </m:r>
                      </m:e>
                      <m:sub>
                        <m:r>
                          <a:rPr lang="en-US" sz="2400" b="0" i="1" smtClean="0">
                            <a:solidFill>
                              <a:schemeClr val="tx2"/>
                            </a:solidFill>
                            <a:latin typeface="Cambria Math" panose="02040503050406030204" pitchFamily="18" charset="0"/>
                          </a:rPr>
                          <m:t>𝑖</m:t>
                        </m:r>
                      </m:sub>
                    </m:sSub>
                    <m:r>
                      <a:rPr lang="en-US" sz="2400" b="0" i="1" smtClean="0">
                        <a:solidFill>
                          <a:schemeClr val="tx2"/>
                        </a:solidFill>
                        <a:latin typeface="Cambria Math" panose="02040503050406030204" pitchFamily="18" charset="0"/>
                      </a:rPr>
                      <m:t>=</m:t>
                    </m:r>
                    <m:r>
                      <a:rPr lang="en-US" sz="2400" b="0" i="1" smtClean="0">
                        <a:solidFill>
                          <a:schemeClr val="accent1"/>
                        </a:solidFill>
                        <a:latin typeface="Cambria Math" panose="02040503050406030204" pitchFamily="18" charset="0"/>
                        <a:ea typeface="Cambria Math" panose="02040503050406030204" pitchFamily="18" charset="0"/>
                      </a:rPr>
                      <m:t>𝛾</m:t>
                    </m:r>
                    <m:r>
                      <a:rPr lang="en-US" sz="2400" b="0" i="1" smtClean="0">
                        <a:solidFill>
                          <a:schemeClr val="tx2"/>
                        </a:solidFill>
                        <a:latin typeface="Cambria Math" panose="02040503050406030204" pitchFamily="18" charset="0"/>
                        <a:ea typeface="Cambria Math" panose="02040503050406030204" pitchFamily="18" charset="0"/>
                      </a:rPr>
                      <m:t>∙</m:t>
                    </m:r>
                    <m:sSub>
                      <m:sSubPr>
                        <m:ctrlPr>
                          <a:rPr lang="en-US" sz="2400" b="0" i="1" smtClean="0">
                            <a:solidFill>
                              <a:schemeClr val="tx2"/>
                            </a:solidFill>
                            <a:latin typeface="Cambria Math" panose="02040503050406030204" pitchFamily="18" charset="0"/>
                            <a:ea typeface="Cambria Math" panose="02040503050406030204" pitchFamily="18" charset="0"/>
                          </a:rPr>
                        </m:ctrlPr>
                      </m:sSubPr>
                      <m:e>
                        <m:r>
                          <a:rPr lang="en-US" sz="2400" b="0" i="1" smtClean="0">
                            <a:solidFill>
                              <a:schemeClr val="tx2"/>
                            </a:solidFill>
                            <a:latin typeface="Cambria Math" panose="02040503050406030204" pitchFamily="18" charset="0"/>
                            <a:ea typeface="Cambria Math" panose="02040503050406030204" pitchFamily="18" charset="0"/>
                          </a:rPr>
                          <m:t>h</m:t>
                        </m:r>
                      </m:e>
                      <m:sub>
                        <m:r>
                          <a:rPr lang="en-US" sz="2400" b="0" i="1" smtClean="0">
                            <a:solidFill>
                              <a:schemeClr val="tx2"/>
                            </a:solidFill>
                            <a:latin typeface="Cambria Math" panose="02040503050406030204" pitchFamily="18" charset="0"/>
                            <a:ea typeface="Cambria Math" panose="02040503050406030204" pitchFamily="18" charset="0"/>
                          </a:rPr>
                          <m:t>𝑖</m:t>
                        </m:r>
                      </m:sub>
                    </m:sSub>
                    <m:r>
                      <a:rPr lang="en-US" sz="2400" b="0" i="1" smtClean="0">
                        <a:solidFill>
                          <a:schemeClr val="tx2"/>
                        </a:solidFill>
                        <a:latin typeface="Cambria Math" panose="02040503050406030204" pitchFamily="18" charset="0"/>
                        <a:ea typeface="Cambria Math" panose="02040503050406030204" pitchFamily="18" charset="0"/>
                      </a:rPr>
                      <m:t>+</m:t>
                    </m:r>
                    <m:r>
                      <a:rPr lang="en-US" sz="2400" b="0" i="1" smtClean="0">
                        <a:solidFill>
                          <a:schemeClr val="accent1"/>
                        </a:solidFill>
                        <a:latin typeface="Cambria Math" panose="02040503050406030204" pitchFamily="18" charset="0"/>
                        <a:ea typeface="Cambria Math" panose="02040503050406030204" pitchFamily="18" charset="0"/>
                      </a:rPr>
                      <m:t>𝛿</m:t>
                    </m:r>
                  </m:oMath>
                </a14:m>
                <a:endParaRPr lang="en-US" sz="2400" dirty="0">
                  <a:solidFill>
                    <a:schemeClr val="tx2"/>
                  </a:solidFill>
                </a:endParaRPr>
              </a:p>
              <a:p>
                <a:pPr>
                  <a:lnSpc>
                    <a:spcPct val="200000"/>
                  </a:lnSpc>
                </a:pPr>
                <a14:m>
                  <m:oMath xmlns:m="http://schemas.openxmlformats.org/officeDocument/2006/math">
                    <m:r>
                      <a:rPr lang="en-US" sz="2400" b="0" i="1" smtClean="0">
                        <a:solidFill>
                          <a:schemeClr val="tx2"/>
                        </a:solidFill>
                        <a:latin typeface="Cambria Math" panose="02040503050406030204" pitchFamily="18" charset="0"/>
                        <a:ea typeface="Cambria Math" panose="02040503050406030204" pitchFamily="18" charset="0"/>
                      </a:rPr>
                      <m:t>𝛾</m:t>
                    </m:r>
                  </m:oMath>
                </a14:m>
                <a:r>
                  <a:rPr lang="en-US" sz="2400" dirty="0">
                    <a:solidFill>
                      <a:schemeClr val="tx2"/>
                    </a:solidFill>
                  </a:rPr>
                  <a:t> and </a:t>
                </a:r>
                <a14:m>
                  <m:oMath xmlns:m="http://schemas.openxmlformats.org/officeDocument/2006/math">
                    <m:r>
                      <a:rPr lang="en-US" sz="2400" i="1">
                        <a:solidFill>
                          <a:schemeClr val="tx2"/>
                        </a:solidFill>
                        <a:latin typeface="Cambria Math" panose="02040503050406030204" pitchFamily="18" charset="0"/>
                        <a:ea typeface="Cambria Math" panose="02040503050406030204" pitchFamily="18" charset="0"/>
                      </a:rPr>
                      <m:t>𝛿</m:t>
                    </m:r>
                  </m:oMath>
                </a14:m>
                <a:r>
                  <a:rPr lang="en-US" sz="2400" dirty="0">
                    <a:solidFill>
                      <a:schemeClr val="tx2"/>
                    </a:solidFill>
                  </a:rPr>
                  <a:t> are </a:t>
                </a:r>
                <a:r>
                  <a:rPr lang="en-US" sz="2400" dirty="0">
                    <a:solidFill>
                      <a:schemeClr val="accent1"/>
                    </a:solidFill>
                  </a:rPr>
                  <a:t>learned</a:t>
                </a:r>
                <a:r>
                  <a:rPr lang="en-US" sz="2400" dirty="0">
                    <a:solidFill>
                      <a:schemeClr val="tx2"/>
                    </a:solidFill>
                  </a:rPr>
                  <a:t> during training, for each hidden </a:t>
                </a:r>
                <a:r>
                  <a:rPr lang="en-US" sz="2400" dirty="0">
                    <a:solidFill>
                      <a:schemeClr val="accent1"/>
                    </a:solidFill>
                  </a:rPr>
                  <a:t>unit</a:t>
                </a:r>
                <a:r>
                  <a:rPr lang="en-US" sz="2400" dirty="0">
                    <a:solidFill>
                      <a:schemeClr val="tx2"/>
                    </a:solidFill>
                  </a:rPr>
                  <a:t> (not each layer)</a:t>
                </a:r>
              </a:p>
              <a:p>
                <a:pPr>
                  <a:lnSpc>
                    <a:spcPct val="200000"/>
                  </a:lnSpc>
                </a:pPr>
                <a:r>
                  <a:rPr lang="en-US" sz="2400" dirty="0">
                    <a:solidFill>
                      <a:schemeClr val="tx2"/>
                    </a:solidFill>
                  </a:rPr>
                  <a:t>For </a:t>
                </a:r>
                <a14:m>
                  <m:oMath xmlns:m="http://schemas.openxmlformats.org/officeDocument/2006/math">
                    <m:r>
                      <a:rPr lang="en-US" sz="2400" b="0" i="1" smtClean="0">
                        <a:solidFill>
                          <a:schemeClr val="tx2"/>
                        </a:solidFill>
                        <a:latin typeface="Cambria Math" panose="02040503050406030204" pitchFamily="18" charset="0"/>
                      </a:rPr>
                      <m:t>𝐾</m:t>
                    </m:r>
                  </m:oMath>
                </a14:m>
                <a:r>
                  <a:rPr lang="en-US" sz="2400" dirty="0">
                    <a:solidFill>
                      <a:schemeClr val="tx2"/>
                    </a:solidFill>
                  </a:rPr>
                  <a:t> layers containing each </a:t>
                </a:r>
                <a14:m>
                  <m:oMath xmlns:m="http://schemas.openxmlformats.org/officeDocument/2006/math">
                    <m:r>
                      <a:rPr lang="en-US" sz="2400" b="0" i="1" smtClean="0">
                        <a:solidFill>
                          <a:schemeClr val="tx2"/>
                        </a:solidFill>
                        <a:latin typeface="Cambria Math" panose="02040503050406030204" pitchFamily="18" charset="0"/>
                      </a:rPr>
                      <m:t>𝐷</m:t>
                    </m:r>
                  </m:oMath>
                </a14:m>
                <a:r>
                  <a:rPr lang="en-US" sz="2400" dirty="0">
                    <a:solidFill>
                      <a:schemeClr val="tx2"/>
                    </a:solidFill>
                  </a:rPr>
                  <a:t> units, that’s </a:t>
                </a:r>
                <a14:m>
                  <m:oMath xmlns:m="http://schemas.openxmlformats.org/officeDocument/2006/math">
                    <m:r>
                      <a:rPr lang="en-US" sz="2400" b="0" i="0" smtClean="0">
                        <a:solidFill>
                          <a:schemeClr val="tx2"/>
                        </a:solidFill>
                        <a:latin typeface="Cambria Math" panose="02040503050406030204" pitchFamily="18" charset="0"/>
                      </a:rPr>
                      <m:t>2∗</m:t>
                    </m:r>
                    <m:r>
                      <a:rPr lang="en-US" sz="2400" b="0" i="1" smtClean="0">
                        <a:solidFill>
                          <a:schemeClr val="tx2"/>
                        </a:solidFill>
                        <a:latin typeface="Cambria Math" panose="02040503050406030204" pitchFamily="18" charset="0"/>
                      </a:rPr>
                      <m:t>𝐾</m:t>
                    </m:r>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𝐷</m:t>
                    </m:r>
                  </m:oMath>
                </a14:m>
                <a:r>
                  <a:rPr lang="en-US" sz="2400" dirty="0">
                    <a:solidFill>
                      <a:schemeClr val="tx2"/>
                    </a:solidFill>
                  </a:rPr>
                  <a:t> extra parameters. </a:t>
                </a:r>
              </a:p>
              <a:p>
                <a:pPr>
                  <a:lnSpc>
                    <a:spcPct val="200000"/>
                  </a:lnSpc>
                </a:pPr>
                <a:endParaRPr lang="en-US" sz="2400" dirty="0"/>
              </a:p>
            </p:txBody>
          </p:sp>
        </mc:Choice>
        <mc:Fallback xmlns="">
          <p:sp>
            <p:nvSpPr>
              <p:cNvPr id="2" name="TextBox 1">
                <a:extLst>
                  <a:ext uri="{FF2B5EF4-FFF2-40B4-BE49-F238E27FC236}">
                    <a16:creationId xmlns:a16="http://schemas.microsoft.com/office/drawing/2014/main" id="{E4BA3113-7033-4FE1-AA7B-238E27C7D4F5}"/>
                  </a:ext>
                </a:extLst>
              </p:cNvPr>
              <p:cNvSpPr txBox="1">
                <a:spLocks noRot="1" noChangeAspect="1" noMove="1" noResize="1" noEditPoints="1" noAdjustHandles="1" noChangeArrowheads="1" noChangeShapeType="1" noTextEdit="1"/>
              </p:cNvSpPr>
              <p:nvPr/>
            </p:nvSpPr>
            <p:spPr>
              <a:xfrm>
                <a:off x="834887" y="1331843"/>
                <a:ext cx="10257182" cy="4839338"/>
              </a:xfrm>
              <a:prstGeom prst="rect">
                <a:avLst/>
              </a:prstGeom>
              <a:blipFill>
                <a:blip r:embed="rId3"/>
                <a:stretch>
                  <a:fillRect l="-865"/>
                </a:stretch>
              </a:blipFill>
            </p:spPr>
            <p:txBody>
              <a:bodyPr/>
              <a:lstStyle/>
              <a:p>
                <a:r>
                  <a:rPr lang="en-US">
                    <a:noFill/>
                  </a:rPr>
                  <a:t> </a:t>
                </a:r>
              </a:p>
            </p:txBody>
          </p:sp>
        </mc:Fallback>
      </mc:AlternateContent>
    </p:spTree>
    <p:extLst>
      <p:ext uri="{BB962C8B-B14F-4D97-AF65-F5344CB8AC3E}">
        <p14:creationId xmlns:p14="http://schemas.microsoft.com/office/powerpoint/2010/main" val="2355832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4BAE28A3-ED35-186B-5A29-9C7AB834A9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A29679-C09E-FD53-B84B-D33EEC5B291A}"/>
              </a:ext>
            </a:extLst>
          </p:cNvPr>
          <p:cNvSpPr txBox="1"/>
          <p:nvPr/>
        </p:nvSpPr>
        <p:spPr>
          <a:xfrm>
            <a:off x="528267" y="318052"/>
            <a:ext cx="1949573" cy="461665"/>
          </a:xfrm>
          <a:prstGeom prst="rect">
            <a:avLst/>
          </a:prstGeom>
          <a:noFill/>
        </p:spPr>
        <p:txBody>
          <a:bodyPr wrap="none" rtlCol="0">
            <a:spAutoFit/>
          </a:bodyPr>
          <a:lstStyle/>
          <a:p>
            <a:r>
              <a:rPr lang="en-US" sz="2400" dirty="0">
                <a:solidFill>
                  <a:schemeClr val="tx2"/>
                </a:solidFill>
                <a:latin typeface="Work Sans" pitchFamily="2" charset="77"/>
              </a:rPr>
              <a:t>Batch norm</a:t>
            </a:r>
          </a:p>
        </p:txBody>
      </p:sp>
      <p:sp>
        <p:nvSpPr>
          <p:cNvPr id="2" name="TextBox 1">
            <a:extLst>
              <a:ext uri="{FF2B5EF4-FFF2-40B4-BE49-F238E27FC236}">
                <a16:creationId xmlns:a16="http://schemas.microsoft.com/office/drawing/2014/main" id="{5B41D9DB-75C7-1C72-AF93-62F63030A042}"/>
              </a:ext>
            </a:extLst>
          </p:cNvPr>
          <p:cNvSpPr txBox="1"/>
          <p:nvPr/>
        </p:nvSpPr>
        <p:spPr>
          <a:xfrm>
            <a:off x="844826" y="1252331"/>
            <a:ext cx="10257182" cy="4420890"/>
          </a:xfrm>
          <a:prstGeom prst="rect">
            <a:avLst/>
          </a:prstGeom>
          <a:noFill/>
        </p:spPr>
        <p:txBody>
          <a:bodyPr wrap="square" rtlCol="0">
            <a:spAutoFit/>
          </a:bodyPr>
          <a:lstStyle/>
          <a:p>
            <a:pPr>
              <a:lnSpc>
                <a:spcPct val="200000"/>
              </a:lnSpc>
            </a:pPr>
            <a:r>
              <a:rPr lang="en-US" sz="2400" dirty="0">
                <a:solidFill>
                  <a:schemeClr val="tx2"/>
                </a:solidFill>
              </a:rPr>
              <a:t>Downsides of Batch Norm</a:t>
            </a:r>
          </a:p>
          <a:p>
            <a:pPr>
              <a:lnSpc>
                <a:spcPct val="200000"/>
              </a:lnSpc>
            </a:pPr>
            <a:endParaRPr lang="en-US" sz="2400" dirty="0">
              <a:solidFill>
                <a:schemeClr val="tx2"/>
              </a:solidFill>
            </a:endParaRPr>
          </a:p>
          <a:p>
            <a:pPr marL="342900" indent="-342900">
              <a:lnSpc>
                <a:spcPct val="200000"/>
              </a:lnSpc>
              <a:buFont typeface="Arial" panose="020B0604020202020204" pitchFamily="34" charset="0"/>
              <a:buChar char="•"/>
            </a:pPr>
            <a:r>
              <a:rPr lang="en-US" sz="2400" dirty="0">
                <a:solidFill>
                  <a:schemeClr val="tx2"/>
                </a:solidFill>
              </a:rPr>
              <a:t>Prone to bugs (need to freeze during inference)</a:t>
            </a:r>
          </a:p>
          <a:p>
            <a:pPr marL="342900" indent="-342900">
              <a:lnSpc>
                <a:spcPct val="200000"/>
              </a:lnSpc>
              <a:buFont typeface="Arial" panose="020B0604020202020204" pitchFamily="34" charset="0"/>
              <a:buChar char="•"/>
            </a:pPr>
            <a:r>
              <a:rPr lang="en-US" sz="2400" dirty="0">
                <a:solidFill>
                  <a:schemeClr val="tx2"/>
                </a:solidFill>
              </a:rPr>
              <a:t>More parameters to learn</a:t>
            </a:r>
          </a:p>
          <a:p>
            <a:pPr marL="342900" indent="-342900">
              <a:lnSpc>
                <a:spcPct val="200000"/>
              </a:lnSpc>
              <a:buFont typeface="Arial" panose="020B0604020202020204" pitchFamily="34" charset="0"/>
              <a:buChar char="•"/>
            </a:pPr>
            <a:r>
              <a:rPr lang="en-US" sz="2400" dirty="0">
                <a:solidFill>
                  <a:schemeClr val="tx2"/>
                </a:solidFill>
              </a:rPr>
              <a:t>Introduces dependencies between the training samples</a:t>
            </a:r>
          </a:p>
          <a:p>
            <a:pPr marL="342900" indent="-342900">
              <a:lnSpc>
                <a:spcPct val="200000"/>
              </a:lnSpc>
              <a:buFont typeface="Arial" panose="020B0604020202020204" pitchFamily="34" charset="0"/>
              <a:buChar char="•"/>
            </a:pPr>
            <a:r>
              <a:rPr lang="en-US" sz="2400" dirty="0">
                <a:solidFill>
                  <a:schemeClr val="tx2"/>
                </a:solidFill>
              </a:rPr>
              <a:t>Needs to recompute the statistics on the whole dataset at testing time</a:t>
            </a:r>
          </a:p>
        </p:txBody>
      </p:sp>
    </p:spTree>
    <p:extLst>
      <p:ext uri="{BB962C8B-B14F-4D97-AF65-F5344CB8AC3E}">
        <p14:creationId xmlns:p14="http://schemas.microsoft.com/office/powerpoint/2010/main" val="1384449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35371AC4-F6BB-BDB6-48FA-974ADAED9E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E82643D-A01C-2A6D-AB36-F7D474494472}"/>
              </a:ext>
            </a:extLst>
          </p:cNvPr>
          <p:cNvSpPr txBox="1"/>
          <p:nvPr/>
        </p:nvSpPr>
        <p:spPr>
          <a:xfrm>
            <a:off x="528267" y="318052"/>
            <a:ext cx="1903085" cy="461665"/>
          </a:xfrm>
          <a:prstGeom prst="rect">
            <a:avLst/>
          </a:prstGeom>
          <a:noFill/>
        </p:spPr>
        <p:txBody>
          <a:bodyPr wrap="none" rtlCol="0">
            <a:spAutoFit/>
          </a:bodyPr>
          <a:lstStyle/>
          <a:p>
            <a:r>
              <a:rPr lang="en-US" sz="2400" dirty="0">
                <a:solidFill>
                  <a:schemeClr val="tx2"/>
                </a:solidFill>
                <a:latin typeface="Work Sans" pitchFamily="2" charset="77"/>
              </a:rPr>
              <a:t>Layer norm</a:t>
            </a:r>
          </a:p>
        </p:txBody>
      </p:sp>
      <p:sp>
        <p:nvSpPr>
          <p:cNvPr id="4" name="TextBox 3">
            <a:extLst>
              <a:ext uri="{FF2B5EF4-FFF2-40B4-BE49-F238E27FC236}">
                <a16:creationId xmlns:a16="http://schemas.microsoft.com/office/drawing/2014/main" id="{8BFE2B8D-4234-47B4-73E7-BFAE4144BF4E}"/>
              </a:ext>
            </a:extLst>
          </p:cNvPr>
          <p:cNvSpPr txBox="1"/>
          <p:nvPr/>
        </p:nvSpPr>
        <p:spPr>
          <a:xfrm>
            <a:off x="467138" y="6329640"/>
            <a:ext cx="4456220" cy="369332"/>
          </a:xfrm>
          <a:prstGeom prst="rect">
            <a:avLst/>
          </a:prstGeom>
          <a:noFill/>
        </p:spPr>
        <p:txBody>
          <a:bodyPr wrap="none" rtlCol="0">
            <a:spAutoFit/>
          </a:bodyPr>
          <a:lstStyle/>
          <a:p>
            <a:r>
              <a:rPr lang="en-GB" dirty="0">
                <a:solidFill>
                  <a:schemeClr val="tx2"/>
                </a:solidFill>
              </a:rPr>
              <a:t>Introduced by Ba et al. in </a:t>
            </a:r>
            <a:r>
              <a:rPr lang="en-GB" dirty="0">
                <a:solidFill>
                  <a:schemeClr val="tx2"/>
                </a:solidFill>
                <a:hlinkClick r:id="rId3">
                  <a:extLst>
                    <a:ext uri="{A12FA001-AC4F-418D-AE19-62706E023703}">
                      <ahyp:hlinkClr xmlns:ahyp="http://schemas.microsoft.com/office/drawing/2018/hyperlinkcolor" val="tx"/>
                    </a:ext>
                  </a:extLst>
                </a:hlinkClick>
              </a:rPr>
              <a:t>Layer Normalization</a:t>
            </a:r>
            <a:endParaRPr lang="en-US" dirty="0">
              <a:solidFill>
                <a:schemeClr val="tx2"/>
              </a:solidFill>
            </a:endParaRPr>
          </a:p>
        </p:txBody>
      </p:sp>
      <p:sp>
        <p:nvSpPr>
          <p:cNvPr id="5" name="TextBox 4">
            <a:extLst>
              <a:ext uri="{FF2B5EF4-FFF2-40B4-BE49-F238E27FC236}">
                <a16:creationId xmlns:a16="http://schemas.microsoft.com/office/drawing/2014/main" id="{C4E3C392-25D0-67E8-F5B4-4B7746989113}"/>
              </a:ext>
            </a:extLst>
          </p:cNvPr>
          <p:cNvSpPr txBox="1"/>
          <p:nvPr/>
        </p:nvSpPr>
        <p:spPr>
          <a:xfrm>
            <a:off x="528267" y="1391477"/>
            <a:ext cx="11189968" cy="954107"/>
          </a:xfrm>
          <a:prstGeom prst="rect">
            <a:avLst/>
          </a:prstGeom>
          <a:noFill/>
        </p:spPr>
        <p:txBody>
          <a:bodyPr wrap="square" rtlCol="0">
            <a:spAutoFit/>
          </a:bodyPr>
          <a:lstStyle/>
          <a:p>
            <a:r>
              <a:rPr lang="en-GB" sz="2800" dirty="0">
                <a:solidFill>
                  <a:schemeClr val="tx2"/>
                </a:solidFill>
              </a:rPr>
              <a:t>Compute the layer normalization statistics over all the hidden units in the same layer.</a:t>
            </a:r>
            <a:endParaRPr lang="en-US" sz="2800" dirty="0">
              <a:solidFill>
                <a:schemeClr val="tx2"/>
              </a:solidFill>
            </a:endParaRPr>
          </a:p>
        </p:txBody>
      </p:sp>
      <p:pic>
        <p:nvPicPr>
          <p:cNvPr id="8194" name="Picture 2">
            <a:extLst>
              <a:ext uri="{FF2B5EF4-FFF2-40B4-BE49-F238E27FC236}">
                <a16:creationId xmlns:a16="http://schemas.microsoft.com/office/drawing/2014/main" id="{2D1AD7AF-69D2-C442-1A5E-FCAE81C90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871" y="2164164"/>
            <a:ext cx="3440493" cy="26338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5D4DBD-C3CE-2D1E-78BC-2D274FB1C6F5}"/>
              </a:ext>
            </a:extLst>
          </p:cNvPr>
          <p:cNvSpPr txBox="1"/>
          <p:nvPr/>
        </p:nvSpPr>
        <p:spPr>
          <a:xfrm>
            <a:off x="457200" y="4909931"/>
            <a:ext cx="10632783" cy="954107"/>
          </a:xfrm>
          <a:prstGeom prst="rect">
            <a:avLst/>
          </a:prstGeom>
          <a:noFill/>
        </p:spPr>
        <p:txBody>
          <a:bodyPr wrap="none" rtlCol="0">
            <a:spAutoFit/>
          </a:bodyPr>
          <a:lstStyle/>
          <a:p>
            <a:r>
              <a:rPr lang="en-US" sz="2800" dirty="0">
                <a:solidFill>
                  <a:schemeClr val="tx2"/>
                </a:solidFill>
              </a:rPr>
              <a:t>All the hidden units in a layer share the same normalization terms</a:t>
            </a:r>
          </a:p>
          <a:p>
            <a:r>
              <a:rPr lang="el-GR" sz="2800" dirty="0">
                <a:solidFill>
                  <a:schemeClr val="tx2"/>
                </a:solidFill>
              </a:rPr>
              <a:t>μ </a:t>
            </a:r>
            <a:r>
              <a:rPr lang="en-US" sz="2800" dirty="0">
                <a:solidFill>
                  <a:schemeClr val="tx2"/>
                </a:solidFill>
              </a:rPr>
              <a:t>and </a:t>
            </a:r>
            <a:r>
              <a:rPr lang="el-GR" sz="2800" dirty="0">
                <a:solidFill>
                  <a:schemeClr val="tx2"/>
                </a:solidFill>
              </a:rPr>
              <a:t>σ, </a:t>
            </a:r>
            <a:r>
              <a:rPr lang="en-US" sz="2800" dirty="0">
                <a:solidFill>
                  <a:schemeClr val="tx2"/>
                </a:solidFill>
              </a:rPr>
              <a:t>but different training cases have different normalization terms.</a:t>
            </a:r>
          </a:p>
        </p:txBody>
      </p:sp>
    </p:spTree>
    <p:extLst>
      <p:ext uri="{BB962C8B-B14F-4D97-AF65-F5344CB8AC3E}">
        <p14:creationId xmlns:p14="http://schemas.microsoft.com/office/powerpoint/2010/main" val="2430797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F4938ACC-3439-44ED-214D-8C75EBC904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A7AC3C9-84A6-4003-3BAA-5EE60704DD75}"/>
              </a:ext>
            </a:extLst>
          </p:cNvPr>
          <p:cNvSpPr txBox="1"/>
          <p:nvPr/>
        </p:nvSpPr>
        <p:spPr>
          <a:xfrm>
            <a:off x="528267" y="318052"/>
            <a:ext cx="1846980" cy="461665"/>
          </a:xfrm>
          <a:prstGeom prst="rect">
            <a:avLst/>
          </a:prstGeom>
          <a:noFill/>
        </p:spPr>
        <p:txBody>
          <a:bodyPr wrap="none" rtlCol="0">
            <a:spAutoFit/>
          </a:bodyPr>
          <a:lstStyle/>
          <a:p>
            <a:r>
              <a:rPr lang="en-US" sz="2400" dirty="0">
                <a:solidFill>
                  <a:schemeClr val="tx2"/>
                </a:solidFill>
                <a:latin typeface="Work Sans" pitchFamily="2" charset="77"/>
              </a:rPr>
              <a:t>Conclusion</a:t>
            </a:r>
          </a:p>
        </p:txBody>
      </p:sp>
      <p:sp>
        <p:nvSpPr>
          <p:cNvPr id="2" name="TextBox 1">
            <a:extLst>
              <a:ext uri="{FF2B5EF4-FFF2-40B4-BE49-F238E27FC236}">
                <a16:creationId xmlns:a16="http://schemas.microsoft.com/office/drawing/2014/main" id="{5508312B-5E83-DEBA-6A20-33CF8B6E73A1}"/>
              </a:ext>
            </a:extLst>
          </p:cNvPr>
          <p:cNvSpPr txBox="1"/>
          <p:nvPr/>
        </p:nvSpPr>
        <p:spPr>
          <a:xfrm>
            <a:off x="528267" y="780230"/>
            <a:ext cx="10257182" cy="5759718"/>
          </a:xfrm>
          <a:prstGeom prst="rect">
            <a:avLst/>
          </a:prstGeom>
          <a:noFill/>
        </p:spPr>
        <p:txBody>
          <a:bodyPr wrap="square" rtlCol="0">
            <a:spAutoFit/>
          </a:bodyPr>
          <a:lstStyle/>
          <a:p>
            <a:pPr>
              <a:lnSpc>
                <a:spcPct val="200000"/>
              </a:lnSpc>
            </a:pPr>
            <a:r>
              <a:rPr lang="en-US" sz="2400" dirty="0">
                <a:solidFill>
                  <a:schemeClr val="tx2"/>
                </a:solidFill>
              </a:rPr>
              <a:t>The choice of the loss function is critical.</a:t>
            </a:r>
          </a:p>
          <a:p>
            <a:pPr>
              <a:lnSpc>
                <a:spcPct val="200000"/>
              </a:lnSpc>
            </a:pPr>
            <a:r>
              <a:rPr lang="en-US" sz="2400" dirty="0">
                <a:solidFill>
                  <a:schemeClr val="tx2"/>
                </a:solidFill>
              </a:rPr>
              <a:t>Deep learning adds inductive bias.</a:t>
            </a:r>
          </a:p>
          <a:p>
            <a:pPr>
              <a:lnSpc>
                <a:spcPct val="200000"/>
              </a:lnSpc>
            </a:pPr>
            <a:r>
              <a:rPr lang="en-US" sz="2400" dirty="0">
                <a:solidFill>
                  <a:schemeClr val="tx2"/>
                </a:solidFill>
              </a:rPr>
              <a:t>Deep learning is not supposed to work (in theory).</a:t>
            </a:r>
          </a:p>
          <a:p>
            <a:pPr>
              <a:lnSpc>
                <a:spcPct val="200000"/>
              </a:lnSpc>
            </a:pPr>
            <a:r>
              <a:rPr lang="en-US" sz="2400" dirty="0">
                <a:solidFill>
                  <a:schemeClr val="tx2"/>
                </a:solidFill>
              </a:rPr>
              <a:t>Yet, it works thanks to:</a:t>
            </a:r>
          </a:p>
          <a:p>
            <a:pPr marL="342900" indent="-342900">
              <a:lnSpc>
                <a:spcPct val="150000"/>
              </a:lnSpc>
              <a:buFont typeface="Arial" panose="020B0604020202020204" pitchFamily="34" charset="0"/>
              <a:buChar char="•"/>
            </a:pPr>
            <a:r>
              <a:rPr lang="en-US" sz="2400" dirty="0">
                <a:solidFill>
                  <a:schemeClr val="tx2"/>
                </a:solidFill>
              </a:rPr>
              <a:t>Activation function</a:t>
            </a:r>
          </a:p>
          <a:p>
            <a:pPr marL="342900" indent="-342900">
              <a:lnSpc>
                <a:spcPct val="150000"/>
              </a:lnSpc>
              <a:buFont typeface="Arial" panose="020B0604020202020204" pitchFamily="34" charset="0"/>
              <a:buChar char="•"/>
            </a:pPr>
            <a:r>
              <a:rPr lang="en-US" sz="2400" dirty="0">
                <a:solidFill>
                  <a:schemeClr val="tx2"/>
                </a:solidFill>
              </a:rPr>
              <a:t>Regularization</a:t>
            </a:r>
          </a:p>
          <a:p>
            <a:pPr marL="342900" indent="-342900">
              <a:lnSpc>
                <a:spcPct val="150000"/>
              </a:lnSpc>
              <a:buFont typeface="Arial" panose="020B0604020202020204" pitchFamily="34" charset="0"/>
              <a:buChar char="•"/>
            </a:pPr>
            <a:r>
              <a:rPr lang="en-US" sz="2400" dirty="0">
                <a:solidFill>
                  <a:schemeClr val="tx2"/>
                </a:solidFill>
              </a:rPr>
              <a:t>Initialization</a:t>
            </a:r>
          </a:p>
          <a:p>
            <a:pPr marL="342900" indent="-342900">
              <a:lnSpc>
                <a:spcPct val="150000"/>
              </a:lnSpc>
              <a:buFont typeface="Arial" panose="020B0604020202020204" pitchFamily="34" charset="0"/>
              <a:buChar char="•"/>
            </a:pPr>
            <a:r>
              <a:rPr lang="en-US" sz="2400" dirty="0">
                <a:solidFill>
                  <a:schemeClr val="tx2"/>
                </a:solidFill>
              </a:rPr>
              <a:t>Residual networks</a:t>
            </a:r>
          </a:p>
          <a:p>
            <a:pPr marL="342900" indent="-342900">
              <a:lnSpc>
                <a:spcPct val="150000"/>
              </a:lnSpc>
              <a:buFont typeface="Arial" panose="020B0604020202020204" pitchFamily="34" charset="0"/>
              <a:buChar char="•"/>
            </a:pPr>
            <a:r>
              <a:rPr lang="en-US" sz="2400" dirty="0">
                <a:solidFill>
                  <a:schemeClr val="tx2"/>
                </a:solidFill>
              </a:rPr>
              <a:t>Normalization</a:t>
            </a:r>
          </a:p>
        </p:txBody>
      </p:sp>
    </p:spTree>
    <p:extLst>
      <p:ext uri="{BB962C8B-B14F-4D97-AF65-F5344CB8AC3E}">
        <p14:creationId xmlns:p14="http://schemas.microsoft.com/office/powerpoint/2010/main" val="3830714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082BBEED-A4A9-8B38-1230-C2EE72E88F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9E9389-5A54-6CBC-5F48-254F25CAA0F2}"/>
              </a:ext>
            </a:extLst>
          </p:cNvPr>
          <p:cNvSpPr txBox="1"/>
          <p:nvPr/>
        </p:nvSpPr>
        <p:spPr>
          <a:xfrm>
            <a:off x="528267" y="318052"/>
            <a:ext cx="9602309" cy="461665"/>
          </a:xfrm>
          <a:prstGeom prst="rect">
            <a:avLst/>
          </a:prstGeom>
          <a:noFill/>
        </p:spPr>
        <p:txBody>
          <a:bodyPr wrap="none" rtlCol="0">
            <a:spAutoFit/>
          </a:bodyPr>
          <a:lstStyle/>
          <a:p>
            <a:r>
              <a:rPr lang="en-US" sz="2400" dirty="0">
                <a:solidFill>
                  <a:schemeClr val="tx2"/>
                </a:solidFill>
                <a:latin typeface="Work Sans" pitchFamily="2" charset="77"/>
              </a:rPr>
              <a:t>Going beyond N-gram with Recurrent Neural Networks (RNNs)</a:t>
            </a:r>
          </a:p>
        </p:txBody>
      </p:sp>
      <p:sp>
        <p:nvSpPr>
          <p:cNvPr id="2" name="TextBox 1">
            <a:extLst>
              <a:ext uri="{FF2B5EF4-FFF2-40B4-BE49-F238E27FC236}">
                <a16:creationId xmlns:a16="http://schemas.microsoft.com/office/drawing/2014/main" id="{B3CC9A9F-6CE0-260C-A6ED-9C5C8186D652}"/>
              </a:ext>
            </a:extLst>
          </p:cNvPr>
          <p:cNvSpPr txBox="1"/>
          <p:nvPr/>
        </p:nvSpPr>
        <p:spPr>
          <a:xfrm>
            <a:off x="528267" y="1702905"/>
            <a:ext cx="5674951" cy="461665"/>
          </a:xfrm>
          <a:prstGeom prst="rect">
            <a:avLst/>
          </a:prstGeom>
          <a:noFill/>
        </p:spPr>
        <p:txBody>
          <a:bodyPr wrap="none" rtlCol="0">
            <a:spAutoFit/>
          </a:bodyPr>
          <a:lstStyle/>
          <a:p>
            <a:r>
              <a:rPr lang="en-US" sz="2400" dirty="0">
                <a:solidFill>
                  <a:schemeClr val="tx2"/>
                </a:solidFill>
                <a:latin typeface="Work Sans" pitchFamily="2" charset="77"/>
              </a:rPr>
              <a:t>Neural Probabilistic Language Model</a:t>
            </a:r>
          </a:p>
        </p:txBody>
      </p:sp>
      <p:sp>
        <p:nvSpPr>
          <p:cNvPr id="4" name="TextBox 3">
            <a:extLst>
              <a:ext uri="{FF2B5EF4-FFF2-40B4-BE49-F238E27FC236}">
                <a16:creationId xmlns:a16="http://schemas.microsoft.com/office/drawing/2014/main" id="{C12F60E1-57B7-19E1-7933-655A90F43F31}"/>
              </a:ext>
            </a:extLst>
          </p:cNvPr>
          <p:cNvSpPr txBox="1"/>
          <p:nvPr/>
        </p:nvSpPr>
        <p:spPr>
          <a:xfrm>
            <a:off x="369241" y="5814391"/>
            <a:ext cx="5987537" cy="338554"/>
          </a:xfrm>
          <a:prstGeom prst="rect">
            <a:avLst/>
          </a:prstGeom>
          <a:noFill/>
        </p:spPr>
        <p:txBody>
          <a:bodyPr wrap="none" rtlCol="0">
            <a:spAutoFit/>
          </a:bodyPr>
          <a:lstStyle/>
          <a:p>
            <a:r>
              <a:rPr lang="en-US" sz="1600" dirty="0">
                <a:solidFill>
                  <a:schemeClr val="bg2">
                    <a:lumMod val="50000"/>
                  </a:schemeClr>
                </a:solidFill>
                <a:latin typeface="Work Sans" pitchFamily="2" charset="77"/>
                <a:hlinkClick r:id="rId3">
                  <a:extLst>
                    <a:ext uri="{A12FA001-AC4F-418D-AE19-62706E023703}">
                      <ahyp:hlinkClr xmlns:ahyp="http://schemas.microsoft.com/office/drawing/2018/hyperlinkcolor" val="tx"/>
                    </a:ext>
                  </a:extLst>
                </a:hlinkClick>
              </a:rPr>
              <a:t>A Neural Probabilistic Language Model</a:t>
            </a:r>
            <a:r>
              <a:rPr lang="en-US" sz="1600" dirty="0">
                <a:solidFill>
                  <a:schemeClr val="bg2">
                    <a:lumMod val="50000"/>
                  </a:schemeClr>
                </a:solidFill>
                <a:latin typeface="Work Sans" pitchFamily="2" charset="77"/>
              </a:rPr>
              <a:t>, Bengio et al, 2003</a:t>
            </a:r>
          </a:p>
        </p:txBody>
      </p:sp>
      <p:pic>
        <p:nvPicPr>
          <p:cNvPr id="7" name="Picture 6" descr="A diagram of a computer algorithm&#10;&#10;Description automatically generated">
            <a:extLst>
              <a:ext uri="{FF2B5EF4-FFF2-40B4-BE49-F238E27FC236}">
                <a16:creationId xmlns:a16="http://schemas.microsoft.com/office/drawing/2014/main" id="{36B0941D-64B9-F6A9-0426-0E1DFF922029}"/>
              </a:ext>
            </a:extLst>
          </p:cNvPr>
          <p:cNvPicPr>
            <a:picLocks noChangeAspect="1"/>
          </p:cNvPicPr>
          <p:nvPr/>
        </p:nvPicPr>
        <p:blipFill>
          <a:blip r:embed="rId4"/>
          <a:stretch>
            <a:fillRect/>
          </a:stretch>
        </p:blipFill>
        <p:spPr>
          <a:xfrm>
            <a:off x="4452731" y="867359"/>
            <a:ext cx="6956948" cy="5672589"/>
          </a:xfrm>
          <a:prstGeom prst="rect">
            <a:avLst/>
          </a:prstGeom>
        </p:spPr>
      </p:pic>
    </p:spTree>
    <p:extLst>
      <p:ext uri="{BB962C8B-B14F-4D97-AF65-F5344CB8AC3E}">
        <p14:creationId xmlns:p14="http://schemas.microsoft.com/office/powerpoint/2010/main" val="332196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082BBEED-A4A9-8B38-1230-C2EE72E88F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9E9389-5A54-6CBC-5F48-254F25CAA0F2}"/>
              </a:ext>
            </a:extLst>
          </p:cNvPr>
          <p:cNvSpPr txBox="1"/>
          <p:nvPr/>
        </p:nvSpPr>
        <p:spPr>
          <a:xfrm>
            <a:off x="528267" y="318052"/>
            <a:ext cx="9602309" cy="461665"/>
          </a:xfrm>
          <a:prstGeom prst="rect">
            <a:avLst/>
          </a:prstGeom>
          <a:noFill/>
        </p:spPr>
        <p:txBody>
          <a:bodyPr wrap="none" rtlCol="0">
            <a:spAutoFit/>
          </a:bodyPr>
          <a:lstStyle/>
          <a:p>
            <a:r>
              <a:rPr lang="en-US" sz="2400" dirty="0">
                <a:solidFill>
                  <a:schemeClr val="tx2"/>
                </a:solidFill>
                <a:latin typeface="Work Sans" pitchFamily="2" charset="77"/>
              </a:rPr>
              <a:t>Going beyond N-gram with Recurrent Neural Networks (RNNs)</a:t>
            </a:r>
          </a:p>
        </p:txBody>
      </p:sp>
      <p:sp>
        <p:nvSpPr>
          <p:cNvPr id="2" name="TextBox 1">
            <a:extLst>
              <a:ext uri="{FF2B5EF4-FFF2-40B4-BE49-F238E27FC236}">
                <a16:creationId xmlns:a16="http://schemas.microsoft.com/office/drawing/2014/main" id="{B3CC9A9F-6CE0-260C-A6ED-9C5C8186D652}"/>
              </a:ext>
            </a:extLst>
          </p:cNvPr>
          <p:cNvSpPr txBox="1"/>
          <p:nvPr/>
        </p:nvSpPr>
        <p:spPr>
          <a:xfrm>
            <a:off x="528267" y="1702905"/>
            <a:ext cx="5674951" cy="461665"/>
          </a:xfrm>
          <a:prstGeom prst="rect">
            <a:avLst/>
          </a:prstGeom>
          <a:noFill/>
        </p:spPr>
        <p:txBody>
          <a:bodyPr wrap="none" rtlCol="0">
            <a:spAutoFit/>
          </a:bodyPr>
          <a:lstStyle/>
          <a:p>
            <a:r>
              <a:rPr lang="en-US" sz="2400" dirty="0">
                <a:solidFill>
                  <a:schemeClr val="tx2"/>
                </a:solidFill>
                <a:latin typeface="Work Sans" pitchFamily="2" charset="77"/>
              </a:rPr>
              <a:t>Neural Probabilistic Language Model</a:t>
            </a:r>
          </a:p>
        </p:txBody>
      </p:sp>
      <p:sp>
        <p:nvSpPr>
          <p:cNvPr id="4" name="TextBox 3">
            <a:extLst>
              <a:ext uri="{FF2B5EF4-FFF2-40B4-BE49-F238E27FC236}">
                <a16:creationId xmlns:a16="http://schemas.microsoft.com/office/drawing/2014/main" id="{C12F60E1-57B7-19E1-7933-655A90F43F31}"/>
              </a:ext>
            </a:extLst>
          </p:cNvPr>
          <p:cNvSpPr txBox="1"/>
          <p:nvPr/>
        </p:nvSpPr>
        <p:spPr>
          <a:xfrm>
            <a:off x="369241" y="5814391"/>
            <a:ext cx="5987537" cy="338554"/>
          </a:xfrm>
          <a:prstGeom prst="rect">
            <a:avLst/>
          </a:prstGeom>
          <a:noFill/>
        </p:spPr>
        <p:txBody>
          <a:bodyPr wrap="none" rtlCol="0">
            <a:spAutoFit/>
          </a:bodyPr>
          <a:lstStyle/>
          <a:p>
            <a:r>
              <a:rPr lang="en-US" sz="1600" dirty="0">
                <a:solidFill>
                  <a:schemeClr val="bg2">
                    <a:lumMod val="50000"/>
                  </a:schemeClr>
                </a:solidFill>
                <a:latin typeface="Work Sans" pitchFamily="2" charset="77"/>
                <a:hlinkClick r:id="rId3">
                  <a:extLst>
                    <a:ext uri="{A12FA001-AC4F-418D-AE19-62706E023703}">
                      <ahyp:hlinkClr xmlns:ahyp="http://schemas.microsoft.com/office/drawing/2018/hyperlinkcolor" val="tx"/>
                    </a:ext>
                  </a:extLst>
                </a:hlinkClick>
              </a:rPr>
              <a:t>A Neural Probabilistic Language Model</a:t>
            </a:r>
            <a:r>
              <a:rPr lang="en-US" sz="1600" dirty="0">
                <a:solidFill>
                  <a:schemeClr val="bg2">
                    <a:lumMod val="50000"/>
                  </a:schemeClr>
                </a:solidFill>
                <a:latin typeface="Work Sans" pitchFamily="2" charset="77"/>
              </a:rPr>
              <a:t>, Bengio et al, 2003</a:t>
            </a:r>
          </a:p>
        </p:txBody>
      </p:sp>
      <p:pic>
        <p:nvPicPr>
          <p:cNvPr id="7" name="Picture 6" descr="A diagram of a computer algorithm&#10;&#10;Description automatically generated">
            <a:extLst>
              <a:ext uri="{FF2B5EF4-FFF2-40B4-BE49-F238E27FC236}">
                <a16:creationId xmlns:a16="http://schemas.microsoft.com/office/drawing/2014/main" id="{36B0941D-64B9-F6A9-0426-0E1DFF922029}"/>
              </a:ext>
            </a:extLst>
          </p:cNvPr>
          <p:cNvPicPr>
            <a:picLocks noChangeAspect="1"/>
          </p:cNvPicPr>
          <p:nvPr/>
        </p:nvPicPr>
        <p:blipFill>
          <a:blip r:embed="rId4"/>
          <a:stretch>
            <a:fillRect/>
          </a:stretch>
        </p:blipFill>
        <p:spPr>
          <a:xfrm>
            <a:off x="7056781" y="1933737"/>
            <a:ext cx="4289287" cy="3497419"/>
          </a:xfrm>
          <a:prstGeom prst="rect">
            <a:avLst/>
          </a:prstGeom>
        </p:spPr>
      </p:pic>
      <p:sp>
        <p:nvSpPr>
          <p:cNvPr id="8" name="TextBox 7">
            <a:extLst>
              <a:ext uri="{FF2B5EF4-FFF2-40B4-BE49-F238E27FC236}">
                <a16:creationId xmlns:a16="http://schemas.microsoft.com/office/drawing/2014/main" id="{7E4E4909-7038-8A2C-E7C1-0DB651AB6530}"/>
              </a:ext>
            </a:extLst>
          </p:cNvPr>
          <p:cNvSpPr txBox="1"/>
          <p:nvPr/>
        </p:nvSpPr>
        <p:spPr>
          <a:xfrm>
            <a:off x="1472107" y="3620148"/>
            <a:ext cx="4884671" cy="369332"/>
          </a:xfrm>
          <a:prstGeom prst="rect">
            <a:avLst/>
          </a:prstGeom>
          <a:noFill/>
        </p:spPr>
        <p:txBody>
          <a:bodyPr wrap="none" rtlCol="0">
            <a:spAutoFit/>
          </a:bodyPr>
          <a:lstStyle/>
          <a:p>
            <a:r>
              <a:rPr lang="en-US" dirty="0">
                <a:solidFill>
                  <a:schemeClr val="accent2"/>
                </a:solidFill>
                <a:latin typeface="Segoe Script" panose="020B0804020000000003" pitchFamily="34" charset="0"/>
              </a:rPr>
              <a:t>Main limitation: fixed length context</a:t>
            </a:r>
          </a:p>
        </p:txBody>
      </p:sp>
    </p:spTree>
    <p:extLst>
      <p:ext uri="{BB962C8B-B14F-4D97-AF65-F5344CB8AC3E}">
        <p14:creationId xmlns:p14="http://schemas.microsoft.com/office/powerpoint/2010/main" val="3642177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082BBEED-A4A9-8B38-1230-C2EE72E88F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9E9389-5A54-6CBC-5F48-254F25CAA0F2}"/>
              </a:ext>
            </a:extLst>
          </p:cNvPr>
          <p:cNvSpPr txBox="1"/>
          <p:nvPr/>
        </p:nvSpPr>
        <p:spPr>
          <a:xfrm>
            <a:off x="528267" y="318052"/>
            <a:ext cx="9602309" cy="461665"/>
          </a:xfrm>
          <a:prstGeom prst="rect">
            <a:avLst/>
          </a:prstGeom>
          <a:noFill/>
        </p:spPr>
        <p:txBody>
          <a:bodyPr wrap="none" rtlCol="0">
            <a:spAutoFit/>
          </a:bodyPr>
          <a:lstStyle/>
          <a:p>
            <a:r>
              <a:rPr lang="en-US" sz="2400" dirty="0">
                <a:solidFill>
                  <a:schemeClr val="tx2"/>
                </a:solidFill>
                <a:latin typeface="Work Sans" pitchFamily="2" charset="77"/>
              </a:rPr>
              <a:t>Going beyond N-gram with Recurrent Neural Networks (RNNs)</a:t>
            </a:r>
          </a:p>
        </p:txBody>
      </p:sp>
      <p:pic>
        <p:nvPicPr>
          <p:cNvPr id="2050" name="Picture 2" descr="A diagram of a network&#10;&#10;Description automatically generated">
            <a:extLst>
              <a:ext uri="{FF2B5EF4-FFF2-40B4-BE49-F238E27FC236}">
                <a16:creationId xmlns:a16="http://schemas.microsoft.com/office/drawing/2014/main" id="{EFF95DED-B793-E99C-4E47-566684286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052" y="1168944"/>
            <a:ext cx="8496206" cy="47547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E4229DF-7D79-890E-0091-D1C2867B7AB4}"/>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Tree>
    <p:extLst>
      <p:ext uri="{BB962C8B-B14F-4D97-AF65-F5344CB8AC3E}">
        <p14:creationId xmlns:p14="http://schemas.microsoft.com/office/powerpoint/2010/main" val="3228115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082BBEED-A4A9-8B38-1230-C2EE72E88F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9E9389-5A54-6CBC-5F48-254F25CAA0F2}"/>
              </a:ext>
            </a:extLst>
          </p:cNvPr>
          <p:cNvSpPr txBox="1"/>
          <p:nvPr/>
        </p:nvSpPr>
        <p:spPr>
          <a:xfrm>
            <a:off x="528267" y="318052"/>
            <a:ext cx="9602309" cy="461665"/>
          </a:xfrm>
          <a:prstGeom prst="rect">
            <a:avLst/>
          </a:prstGeom>
          <a:noFill/>
        </p:spPr>
        <p:txBody>
          <a:bodyPr wrap="none" rtlCol="0">
            <a:spAutoFit/>
          </a:bodyPr>
          <a:lstStyle/>
          <a:p>
            <a:r>
              <a:rPr lang="en-US" sz="2400" dirty="0">
                <a:solidFill>
                  <a:schemeClr val="tx2"/>
                </a:solidFill>
                <a:latin typeface="Work Sans" pitchFamily="2" charset="77"/>
              </a:rPr>
              <a:t>Going beyond N-gram with Recurrent Neural Networks (RNNs)</a:t>
            </a:r>
          </a:p>
        </p:txBody>
      </p:sp>
      <p:sp>
        <p:nvSpPr>
          <p:cNvPr id="2" name="TextBox 1">
            <a:extLst>
              <a:ext uri="{FF2B5EF4-FFF2-40B4-BE49-F238E27FC236}">
                <a16:creationId xmlns:a16="http://schemas.microsoft.com/office/drawing/2014/main" id="{B3CC9A9F-6CE0-260C-A6ED-9C5C8186D652}"/>
              </a:ext>
            </a:extLst>
          </p:cNvPr>
          <p:cNvSpPr txBox="1"/>
          <p:nvPr/>
        </p:nvSpPr>
        <p:spPr>
          <a:xfrm>
            <a:off x="528267" y="1702905"/>
            <a:ext cx="1003801" cy="461665"/>
          </a:xfrm>
          <a:prstGeom prst="rect">
            <a:avLst/>
          </a:prstGeom>
          <a:noFill/>
        </p:spPr>
        <p:txBody>
          <a:bodyPr wrap="none" rtlCol="0">
            <a:spAutoFit/>
          </a:bodyPr>
          <a:lstStyle/>
          <a:p>
            <a:r>
              <a:rPr lang="en-US" sz="2400" dirty="0">
                <a:solidFill>
                  <a:schemeClr val="tx2"/>
                </a:solidFill>
                <a:latin typeface="Work Sans" pitchFamily="2" charset="77"/>
              </a:rPr>
              <a:t>RNNs</a:t>
            </a:r>
          </a:p>
        </p:txBody>
      </p:sp>
      <p:sp>
        <p:nvSpPr>
          <p:cNvPr id="4" name="TextBox 3">
            <a:extLst>
              <a:ext uri="{FF2B5EF4-FFF2-40B4-BE49-F238E27FC236}">
                <a16:creationId xmlns:a16="http://schemas.microsoft.com/office/drawing/2014/main" id="{C12F60E1-57B7-19E1-7933-655A90F43F31}"/>
              </a:ext>
            </a:extLst>
          </p:cNvPr>
          <p:cNvSpPr txBox="1"/>
          <p:nvPr/>
        </p:nvSpPr>
        <p:spPr>
          <a:xfrm>
            <a:off x="369241" y="5814391"/>
            <a:ext cx="8436925" cy="338554"/>
          </a:xfrm>
          <a:prstGeom prst="rect">
            <a:avLst/>
          </a:prstGeom>
          <a:noFill/>
        </p:spPr>
        <p:txBody>
          <a:bodyPr wrap="none" rtlCol="0">
            <a:spAutoFit/>
          </a:bodyPr>
          <a:lstStyle/>
          <a:p>
            <a:r>
              <a:rPr lang="en-US" sz="1600" dirty="0">
                <a:solidFill>
                  <a:schemeClr val="bg2">
                    <a:lumMod val="50000"/>
                  </a:schemeClr>
                </a:solidFill>
                <a:latin typeface="Work Sans" pitchFamily="2" charset="77"/>
                <a:hlinkClick r:id="rId3">
                  <a:extLst>
                    <a:ext uri="{A12FA001-AC4F-418D-AE19-62706E023703}">
                      <ahyp:hlinkClr xmlns:ahyp="http://schemas.microsoft.com/office/drawing/2018/hyperlinkcolor" val="tx"/>
                    </a:ext>
                  </a:extLst>
                </a:hlinkClick>
              </a:rPr>
              <a:t>Recurrent neural network based language model</a:t>
            </a:r>
            <a:r>
              <a:rPr lang="en-US" sz="1600" dirty="0">
                <a:solidFill>
                  <a:schemeClr val="bg2">
                    <a:lumMod val="50000"/>
                  </a:schemeClr>
                </a:solidFill>
                <a:latin typeface="Work Sans" pitchFamily="2" charset="77"/>
              </a:rPr>
              <a:t>, </a:t>
            </a:r>
            <a:r>
              <a:rPr lang="en-US" sz="1600" dirty="0" err="1">
                <a:solidFill>
                  <a:schemeClr val="bg2">
                    <a:lumMod val="50000"/>
                  </a:schemeClr>
                </a:solidFill>
                <a:latin typeface="Work Sans" pitchFamily="2" charset="77"/>
              </a:rPr>
              <a:t>Mikolov</a:t>
            </a:r>
            <a:r>
              <a:rPr lang="en-US" sz="1600" dirty="0">
                <a:solidFill>
                  <a:schemeClr val="bg2">
                    <a:lumMod val="50000"/>
                  </a:schemeClr>
                </a:solidFill>
                <a:latin typeface="Work Sans" pitchFamily="2" charset="77"/>
              </a:rPr>
              <a:t> et al, </a:t>
            </a:r>
            <a:r>
              <a:rPr lang="en-US" sz="1600" dirty="0" err="1">
                <a:solidFill>
                  <a:schemeClr val="bg2">
                    <a:lumMod val="50000"/>
                  </a:schemeClr>
                </a:solidFill>
                <a:latin typeface="Work Sans" pitchFamily="2" charset="77"/>
              </a:rPr>
              <a:t>InterSpeech</a:t>
            </a:r>
            <a:r>
              <a:rPr lang="en-US" sz="1600" dirty="0">
                <a:solidFill>
                  <a:schemeClr val="bg2">
                    <a:lumMod val="50000"/>
                  </a:schemeClr>
                </a:solidFill>
                <a:latin typeface="Work Sans" pitchFamily="2" charset="77"/>
              </a:rPr>
              <a:t>, 2010</a:t>
            </a:r>
          </a:p>
        </p:txBody>
      </p:sp>
      <p:pic>
        <p:nvPicPr>
          <p:cNvPr id="7" name="Picture 6" descr="A group of mathematical equations&#10;&#10;Description automatically generated">
            <a:extLst>
              <a:ext uri="{FF2B5EF4-FFF2-40B4-BE49-F238E27FC236}">
                <a16:creationId xmlns:a16="http://schemas.microsoft.com/office/drawing/2014/main" id="{462D626C-404C-12DC-E3C8-05E7E0DDA8D1}"/>
              </a:ext>
            </a:extLst>
          </p:cNvPr>
          <p:cNvPicPr>
            <a:picLocks noChangeAspect="1"/>
          </p:cNvPicPr>
          <p:nvPr/>
        </p:nvPicPr>
        <p:blipFill>
          <a:blip r:embed="rId4"/>
          <a:stretch>
            <a:fillRect/>
          </a:stretch>
        </p:blipFill>
        <p:spPr>
          <a:xfrm>
            <a:off x="3670300" y="1543050"/>
            <a:ext cx="4851400" cy="3771900"/>
          </a:xfrm>
          <a:prstGeom prst="rect">
            <a:avLst/>
          </a:prstGeom>
        </p:spPr>
      </p:pic>
      <p:sp>
        <p:nvSpPr>
          <p:cNvPr id="8" name="TextBox 7">
            <a:extLst>
              <a:ext uri="{FF2B5EF4-FFF2-40B4-BE49-F238E27FC236}">
                <a16:creationId xmlns:a16="http://schemas.microsoft.com/office/drawing/2014/main" id="{27EF7EEC-3BF4-3510-DA14-95D4511873D6}"/>
              </a:ext>
            </a:extLst>
          </p:cNvPr>
          <p:cNvSpPr txBox="1"/>
          <p:nvPr/>
        </p:nvSpPr>
        <p:spPr>
          <a:xfrm>
            <a:off x="2077580" y="1749071"/>
            <a:ext cx="1582484" cy="369332"/>
          </a:xfrm>
          <a:prstGeom prst="rect">
            <a:avLst/>
          </a:prstGeom>
          <a:noFill/>
        </p:spPr>
        <p:txBody>
          <a:bodyPr wrap="none" rtlCol="0">
            <a:spAutoFit/>
          </a:bodyPr>
          <a:lstStyle/>
          <a:p>
            <a:r>
              <a:rPr lang="en-US" dirty="0">
                <a:solidFill>
                  <a:schemeClr val="accent1"/>
                </a:solidFill>
                <a:latin typeface="Segoe Script" panose="020B0804020000000003" pitchFamily="34" charset="0"/>
              </a:rPr>
              <a:t>Input layer</a:t>
            </a:r>
          </a:p>
        </p:txBody>
      </p:sp>
      <p:sp>
        <p:nvSpPr>
          <p:cNvPr id="9" name="TextBox 8">
            <a:extLst>
              <a:ext uri="{FF2B5EF4-FFF2-40B4-BE49-F238E27FC236}">
                <a16:creationId xmlns:a16="http://schemas.microsoft.com/office/drawing/2014/main" id="{28CBD3EE-4401-1224-7F1F-E0F57D37D938}"/>
              </a:ext>
            </a:extLst>
          </p:cNvPr>
          <p:cNvSpPr txBox="1"/>
          <p:nvPr/>
        </p:nvSpPr>
        <p:spPr>
          <a:xfrm>
            <a:off x="2077580" y="3059668"/>
            <a:ext cx="1734770" cy="646331"/>
          </a:xfrm>
          <a:prstGeom prst="rect">
            <a:avLst/>
          </a:prstGeom>
          <a:noFill/>
        </p:spPr>
        <p:txBody>
          <a:bodyPr wrap="none" rtlCol="0">
            <a:spAutoFit/>
          </a:bodyPr>
          <a:lstStyle/>
          <a:p>
            <a:r>
              <a:rPr lang="en-US" dirty="0">
                <a:solidFill>
                  <a:schemeClr val="accent1"/>
                </a:solidFill>
                <a:latin typeface="Segoe Script" panose="020B0804020000000003" pitchFamily="34" charset="0"/>
              </a:rPr>
              <a:t>Context / </a:t>
            </a:r>
          </a:p>
          <a:p>
            <a:r>
              <a:rPr lang="en-US" dirty="0">
                <a:solidFill>
                  <a:schemeClr val="accent1"/>
                </a:solidFill>
                <a:latin typeface="Segoe Script" panose="020B0804020000000003" pitchFamily="34" charset="0"/>
              </a:rPr>
              <a:t>hidden state</a:t>
            </a:r>
          </a:p>
        </p:txBody>
      </p:sp>
      <p:sp>
        <p:nvSpPr>
          <p:cNvPr id="10" name="TextBox 9">
            <a:extLst>
              <a:ext uri="{FF2B5EF4-FFF2-40B4-BE49-F238E27FC236}">
                <a16:creationId xmlns:a16="http://schemas.microsoft.com/office/drawing/2014/main" id="{94ED3B08-87C6-D33F-3AE2-BC3F9BF7D50A}"/>
              </a:ext>
            </a:extLst>
          </p:cNvPr>
          <p:cNvSpPr txBox="1"/>
          <p:nvPr/>
        </p:nvSpPr>
        <p:spPr>
          <a:xfrm>
            <a:off x="2077580" y="4497817"/>
            <a:ext cx="1784463" cy="369332"/>
          </a:xfrm>
          <a:prstGeom prst="rect">
            <a:avLst/>
          </a:prstGeom>
          <a:noFill/>
        </p:spPr>
        <p:txBody>
          <a:bodyPr wrap="none" rtlCol="0">
            <a:spAutoFit/>
          </a:bodyPr>
          <a:lstStyle/>
          <a:p>
            <a:r>
              <a:rPr lang="en-US" dirty="0">
                <a:solidFill>
                  <a:schemeClr val="accent1"/>
                </a:solidFill>
                <a:latin typeface="Segoe Script" panose="020B0804020000000003" pitchFamily="34" charset="0"/>
              </a:rPr>
              <a:t>Output layer</a:t>
            </a:r>
          </a:p>
        </p:txBody>
      </p:sp>
    </p:spTree>
    <p:extLst>
      <p:ext uri="{BB962C8B-B14F-4D97-AF65-F5344CB8AC3E}">
        <p14:creationId xmlns:p14="http://schemas.microsoft.com/office/powerpoint/2010/main" val="2217007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082BBEED-A4A9-8B38-1230-C2EE72E88F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89E9389-5A54-6CBC-5F48-254F25CAA0F2}"/>
              </a:ext>
            </a:extLst>
          </p:cNvPr>
          <p:cNvSpPr txBox="1"/>
          <p:nvPr/>
        </p:nvSpPr>
        <p:spPr>
          <a:xfrm>
            <a:off x="528267" y="318052"/>
            <a:ext cx="9602309" cy="461665"/>
          </a:xfrm>
          <a:prstGeom prst="rect">
            <a:avLst/>
          </a:prstGeom>
          <a:noFill/>
        </p:spPr>
        <p:txBody>
          <a:bodyPr wrap="none" rtlCol="0">
            <a:spAutoFit/>
          </a:bodyPr>
          <a:lstStyle/>
          <a:p>
            <a:r>
              <a:rPr lang="en-US" sz="2400" dirty="0">
                <a:solidFill>
                  <a:schemeClr val="tx2"/>
                </a:solidFill>
                <a:latin typeface="Work Sans" pitchFamily="2" charset="77"/>
              </a:rPr>
              <a:t>Going beyond N-gram with Recurrent Neural Networks (RNNs)</a:t>
            </a:r>
          </a:p>
        </p:txBody>
      </p:sp>
      <p:sp>
        <p:nvSpPr>
          <p:cNvPr id="5" name="TextBox 4">
            <a:extLst>
              <a:ext uri="{FF2B5EF4-FFF2-40B4-BE49-F238E27FC236}">
                <a16:creationId xmlns:a16="http://schemas.microsoft.com/office/drawing/2014/main" id="{0F9B6F49-68A3-5920-0E65-544F73C7E0A7}"/>
              </a:ext>
            </a:extLst>
          </p:cNvPr>
          <p:cNvSpPr txBox="1"/>
          <p:nvPr/>
        </p:nvSpPr>
        <p:spPr>
          <a:xfrm>
            <a:off x="528267" y="1689652"/>
            <a:ext cx="10971307" cy="830997"/>
          </a:xfrm>
          <a:prstGeom prst="rect">
            <a:avLst/>
          </a:prstGeom>
          <a:noFill/>
        </p:spPr>
        <p:txBody>
          <a:bodyPr wrap="square" rtlCol="0">
            <a:spAutoFit/>
          </a:bodyPr>
          <a:lstStyle/>
          <a:p>
            <a:r>
              <a:rPr lang="en-US" sz="2400" dirty="0">
                <a:solidFill>
                  <a:schemeClr val="bg2">
                    <a:lumMod val="50000"/>
                  </a:schemeClr>
                </a:solidFill>
                <a:latin typeface="Work Sans" pitchFamily="2" charset="77"/>
              </a:rPr>
              <a:t>Standard RNNs are unable to store information about past inputs for very long.</a:t>
            </a:r>
          </a:p>
        </p:txBody>
      </p:sp>
      <p:sp>
        <p:nvSpPr>
          <p:cNvPr id="6" name="TextBox 5">
            <a:extLst>
              <a:ext uri="{FF2B5EF4-FFF2-40B4-BE49-F238E27FC236}">
                <a16:creationId xmlns:a16="http://schemas.microsoft.com/office/drawing/2014/main" id="{CA27AE38-0EE3-28A4-9E99-1B5870977E45}"/>
              </a:ext>
            </a:extLst>
          </p:cNvPr>
          <p:cNvSpPr txBox="1"/>
          <p:nvPr/>
        </p:nvSpPr>
        <p:spPr>
          <a:xfrm>
            <a:off x="528267" y="5754757"/>
            <a:ext cx="9098966" cy="338554"/>
          </a:xfrm>
          <a:prstGeom prst="rect">
            <a:avLst/>
          </a:prstGeom>
          <a:noFill/>
        </p:spPr>
        <p:txBody>
          <a:bodyPr wrap="none" rtlCol="0">
            <a:spAutoFit/>
          </a:bodyPr>
          <a:lstStyle/>
          <a:p>
            <a:r>
              <a:rPr lang="en-GB" sz="1600" dirty="0">
                <a:solidFill>
                  <a:schemeClr val="bg2">
                    <a:lumMod val="50000"/>
                  </a:schemeClr>
                </a:solidFill>
                <a:latin typeface="Work Sans" pitchFamily="2" charset="77"/>
                <a:hlinkClick r:id="rId3">
                  <a:extLst>
                    <a:ext uri="{A12FA001-AC4F-418D-AE19-62706E023703}">
                      <ahyp:hlinkClr xmlns:ahyp="http://schemas.microsoft.com/office/drawing/2018/hyperlinkcolor" val="tx"/>
                    </a:ext>
                  </a:extLst>
                </a:hlinkClick>
              </a:rPr>
              <a:t>Learning Long-Term Dependencies with Gradient Descent is Difficult</a:t>
            </a:r>
            <a:r>
              <a:rPr lang="en-GB" sz="1600" dirty="0">
                <a:solidFill>
                  <a:schemeClr val="bg2">
                    <a:lumMod val="50000"/>
                  </a:schemeClr>
                </a:solidFill>
                <a:latin typeface="Work Sans" pitchFamily="2" charset="77"/>
              </a:rPr>
              <a:t>, Bengio et al, 1994.</a:t>
            </a:r>
          </a:p>
        </p:txBody>
      </p:sp>
    </p:spTree>
    <p:extLst>
      <p:ext uri="{BB962C8B-B14F-4D97-AF65-F5344CB8AC3E}">
        <p14:creationId xmlns:p14="http://schemas.microsoft.com/office/powerpoint/2010/main" val="159722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1404E-4835-61A7-F145-C85AE30E3396}"/>
              </a:ext>
            </a:extLst>
          </p:cNvPr>
          <p:cNvSpPr txBox="1"/>
          <p:nvPr/>
        </p:nvSpPr>
        <p:spPr>
          <a:xfrm>
            <a:off x="7292934" y="6596390"/>
            <a:ext cx="6095010" cy="261610"/>
          </a:xfrm>
          <a:prstGeom prst="rect">
            <a:avLst/>
          </a:prstGeom>
          <a:noFill/>
        </p:spPr>
        <p:txBody>
          <a:bodyPr wrap="square">
            <a:spAutoFit/>
          </a:bodyPr>
          <a:lstStyle/>
          <a:p>
            <a:r>
              <a:rPr lang="en-US" sz="1100" b="0" i="0" dirty="0">
                <a:effectLst/>
                <a:latin typeface="Times New Roman" panose="02020603050405020304" pitchFamily="18" charset="0"/>
              </a:rPr>
              <a:t>This work is subject to a Creative Commons CC-BY-NC-ND license. (C) MIT Press.</a:t>
            </a:r>
            <a:endParaRPr lang="en-CA" sz="1100" dirty="0"/>
          </a:p>
        </p:txBody>
      </p:sp>
      <p:pic>
        <p:nvPicPr>
          <p:cNvPr id="3" name="Picture 2" descr="A graph of a function&#10;&#10;Description automatically generated">
            <a:extLst>
              <a:ext uri="{FF2B5EF4-FFF2-40B4-BE49-F238E27FC236}">
                <a16:creationId xmlns:a16="http://schemas.microsoft.com/office/drawing/2014/main" id="{D8103ED8-3A73-EE10-375B-249645C48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245" y="1086358"/>
            <a:ext cx="6573509" cy="5115166"/>
          </a:xfrm>
          <a:prstGeom prst="rect">
            <a:avLst/>
          </a:prstGeom>
        </p:spPr>
      </p:pic>
      <p:sp>
        <p:nvSpPr>
          <p:cNvPr id="4" name="TextBox 3">
            <a:extLst>
              <a:ext uri="{FF2B5EF4-FFF2-40B4-BE49-F238E27FC236}">
                <a16:creationId xmlns:a16="http://schemas.microsoft.com/office/drawing/2014/main" id="{B85E986A-34F2-E115-54FB-EBA3B770A962}"/>
              </a:ext>
            </a:extLst>
          </p:cNvPr>
          <p:cNvSpPr txBox="1"/>
          <p:nvPr/>
        </p:nvSpPr>
        <p:spPr>
          <a:xfrm>
            <a:off x="-15903" y="6552277"/>
            <a:ext cx="3537828" cy="276999"/>
          </a:xfrm>
          <a:prstGeom prst="rect">
            <a:avLst/>
          </a:prstGeom>
          <a:noFill/>
        </p:spPr>
        <p:txBody>
          <a:bodyPr wrap="none" rtlCol="0">
            <a:spAutoFit/>
          </a:bodyPr>
          <a:lstStyle/>
          <a:p>
            <a:r>
              <a:rPr lang="en-US" sz="1200" dirty="0">
                <a:solidFill>
                  <a:schemeClr val="bg1">
                    <a:lumMod val="50000"/>
                  </a:schemeClr>
                </a:solidFill>
              </a:rPr>
              <a:t>Source: </a:t>
            </a:r>
            <a:r>
              <a:rPr lang="en-US" sz="1200" dirty="0">
                <a:solidFill>
                  <a:schemeClr val="bg1">
                    <a:lumMod val="50000"/>
                  </a:schemeClr>
                </a:solidFill>
                <a:hlinkClick r:id="rId3">
                  <a:extLst>
                    <a:ext uri="{A12FA001-AC4F-418D-AE19-62706E023703}">
                      <ahyp:hlinkClr xmlns:ahyp="http://schemas.microsoft.com/office/drawing/2018/hyperlinkcolor" val="tx"/>
                    </a:ext>
                  </a:extLst>
                </a:hlinkClick>
              </a:rPr>
              <a:t>Understanding Deep Learning</a:t>
            </a:r>
            <a:r>
              <a:rPr lang="en-US" sz="1200" dirty="0">
                <a:solidFill>
                  <a:schemeClr val="bg1">
                    <a:lumMod val="50000"/>
                  </a:schemeClr>
                </a:solidFill>
              </a:rPr>
              <a:t>, S. Prince, 2023</a:t>
            </a:r>
          </a:p>
        </p:txBody>
      </p:sp>
      <p:sp>
        <p:nvSpPr>
          <p:cNvPr id="5" name="TextBox 4">
            <a:extLst>
              <a:ext uri="{FF2B5EF4-FFF2-40B4-BE49-F238E27FC236}">
                <a16:creationId xmlns:a16="http://schemas.microsoft.com/office/drawing/2014/main" id="{6C4F34A3-A8B1-E63B-1D39-8003456177BE}"/>
              </a:ext>
            </a:extLst>
          </p:cNvPr>
          <p:cNvSpPr txBox="1"/>
          <p:nvPr/>
        </p:nvSpPr>
        <p:spPr>
          <a:xfrm>
            <a:off x="408998" y="283879"/>
            <a:ext cx="3215945" cy="461665"/>
          </a:xfrm>
          <a:prstGeom prst="rect">
            <a:avLst/>
          </a:prstGeom>
          <a:noFill/>
        </p:spPr>
        <p:txBody>
          <a:bodyPr wrap="none" rtlCol="0">
            <a:spAutoFit/>
          </a:bodyPr>
          <a:lstStyle/>
          <a:p>
            <a:r>
              <a:rPr lang="en-US" sz="2400" dirty="0">
                <a:solidFill>
                  <a:schemeClr val="tx2"/>
                </a:solidFill>
                <a:latin typeface="Work Sans" pitchFamily="2" charset="77"/>
              </a:rPr>
              <a:t>Activation functions</a:t>
            </a:r>
          </a:p>
        </p:txBody>
      </p:sp>
    </p:spTree>
    <p:extLst>
      <p:ext uri="{BB962C8B-B14F-4D97-AF65-F5344CB8AC3E}">
        <p14:creationId xmlns:p14="http://schemas.microsoft.com/office/powerpoint/2010/main" val="426337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13570CDE-0735-4A14-4BA2-074E80FC4D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CA562D-0BD7-A516-BFAC-68A0E87034EA}"/>
              </a:ext>
            </a:extLst>
          </p:cNvPr>
          <p:cNvSpPr txBox="1"/>
          <p:nvPr/>
        </p:nvSpPr>
        <p:spPr>
          <a:xfrm>
            <a:off x="528267" y="318052"/>
            <a:ext cx="9602309" cy="461665"/>
          </a:xfrm>
          <a:prstGeom prst="rect">
            <a:avLst/>
          </a:prstGeom>
          <a:noFill/>
        </p:spPr>
        <p:txBody>
          <a:bodyPr wrap="none" rtlCol="0">
            <a:spAutoFit/>
          </a:bodyPr>
          <a:lstStyle/>
          <a:p>
            <a:r>
              <a:rPr lang="en-US" sz="2400" dirty="0">
                <a:solidFill>
                  <a:schemeClr val="tx2"/>
                </a:solidFill>
                <a:latin typeface="Work Sans" pitchFamily="2" charset="77"/>
              </a:rPr>
              <a:t>Going beyond N-gram with Recurrent Neural Networks (RNNs)</a:t>
            </a:r>
          </a:p>
        </p:txBody>
      </p:sp>
      <p:sp>
        <p:nvSpPr>
          <p:cNvPr id="2" name="TextBox 1">
            <a:extLst>
              <a:ext uri="{FF2B5EF4-FFF2-40B4-BE49-F238E27FC236}">
                <a16:creationId xmlns:a16="http://schemas.microsoft.com/office/drawing/2014/main" id="{BC6D5B9D-4B38-0AE5-2035-31B9B3A9DCC8}"/>
              </a:ext>
            </a:extLst>
          </p:cNvPr>
          <p:cNvSpPr txBox="1"/>
          <p:nvPr/>
        </p:nvSpPr>
        <p:spPr>
          <a:xfrm>
            <a:off x="528267" y="1702905"/>
            <a:ext cx="10458312" cy="1569660"/>
          </a:xfrm>
          <a:prstGeom prst="rect">
            <a:avLst/>
          </a:prstGeom>
          <a:noFill/>
        </p:spPr>
        <p:txBody>
          <a:bodyPr wrap="none" rtlCol="0">
            <a:spAutoFit/>
          </a:bodyPr>
          <a:lstStyle/>
          <a:p>
            <a:r>
              <a:rPr lang="en-US" sz="2400" dirty="0">
                <a:solidFill>
                  <a:schemeClr val="tx2"/>
                </a:solidFill>
                <a:latin typeface="Work Sans" pitchFamily="2" charset="77"/>
              </a:rPr>
              <a:t>LSTM</a:t>
            </a:r>
          </a:p>
          <a:p>
            <a:endParaRPr lang="en-US" sz="2400" dirty="0">
              <a:solidFill>
                <a:schemeClr val="tx2"/>
              </a:solidFill>
              <a:latin typeface="Work Sans" pitchFamily="2" charset="77"/>
            </a:endParaRPr>
          </a:p>
          <a:p>
            <a:r>
              <a:rPr lang="en-US" sz="2400" dirty="0">
                <a:solidFill>
                  <a:schemeClr val="tx2"/>
                </a:solidFill>
                <a:latin typeface="Work Sans" pitchFamily="2" charset="77"/>
              </a:rPr>
              <a:t>Long Short-term Memory is an RNN architecture designed to</a:t>
            </a:r>
          </a:p>
          <a:p>
            <a:r>
              <a:rPr lang="en-US" sz="2400" dirty="0">
                <a:solidFill>
                  <a:schemeClr val="tx2"/>
                </a:solidFill>
                <a:latin typeface="Work Sans" pitchFamily="2" charset="77"/>
              </a:rPr>
              <a:t>be better at storing and accessing information than standard RNNs.</a:t>
            </a:r>
          </a:p>
        </p:txBody>
      </p:sp>
      <p:sp>
        <p:nvSpPr>
          <p:cNvPr id="4" name="TextBox 3">
            <a:extLst>
              <a:ext uri="{FF2B5EF4-FFF2-40B4-BE49-F238E27FC236}">
                <a16:creationId xmlns:a16="http://schemas.microsoft.com/office/drawing/2014/main" id="{A4449C30-330F-B0C5-A9E4-A19946598FE9}"/>
              </a:ext>
            </a:extLst>
          </p:cNvPr>
          <p:cNvSpPr txBox="1"/>
          <p:nvPr/>
        </p:nvSpPr>
        <p:spPr>
          <a:xfrm>
            <a:off x="369241" y="6271591"/>
            <a:ext cx="7438255" cy="338554"/>
          </a:xfrm>
          <a:prstGeom prst="rect">
            <a:avLst/>
          </a:prstGeom>
          <a:noFill/>
        </p:spPr>
        <p:txBody>
          <a:bodyPr wrap="none" rtlCol="0">
            <a:spAutoFit/>
          </a:bodyPr>
          <a:lstStyle>
            <a:defPPr>
              <a:defRPr lang="en-US"/>
            </a:defPPr>
            <a:lvl1pPr>
              <a:defRPr sz="1600">
                <a:solidFill>
                  <a:schemeClr val="tx2"/>
                </a:solidFill>
                <a:latin typeface="Work Sans" pitchFamily="2" charset="77"/>
              </a:defRPr>
            </a:lvl1pPr>
          </a:lstStyle>
          <a:p>
            <a:r>
              <a:rPr lang="en-US" dirty="0">
                <a:solidFill>
                  <a:schemeClr val="bg2">
                    <a:lumMod val="50000"/>
                  </a:schemeClr>
                </a:solidFill>
                <a:hlinkClick r:id="rId3">
                  <a:extLst>
                    <a:ext uri="{A12FA001-AC4F-418D-AE19-62706E023703}">
                      <ahyp:hlinkClr xmlns:ahyp="http://schemas.microsoft.com/office/drawing/2018/hyperlinkcolor" val="tx"/>
                    </a:ext>
                  </a:extLst>
                </a:hlinkClick>
              </a:rPr>
              <a:t>Generating Sequences With Recurrent Neural Networks</a:t>
            </a:r>
            <a:r>
              <a:rPr lang="en-US" dirty="0">
                <a:solidFill>
                  <a:schemeClr val="bg2">
                    <a:lumMod val="50000"/>
                  </a:schemeClr>
                </a:solidFill>
              </a:rPr>
              <a:t>, A. Graves, 2014</a:t>
            </a:r>
          </a:p>
        </p:txBody>
      </p:sp>
    </p:spTree>
    <p:extLst>
      <p:ext uri="{BB962C8B-B14F-4D97-AF65-F5344CB8AC3E}">
        <p14:creationId xmlns:p14="http://schemas.microsoft.com/office/powerpoint/2010/main" val="2134898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13570CDE-0735-4A14-4BA2-074E80FC4D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CA562D-0BD7-A516-BFAC-68A0E87034EA}"/>
              </a:ext>
            </a:extLst>
          </p:cNvPr>
          <p:cNvSpPr txBox="1"/>
          <p:nvPr/>
        </p:nvSpPr>
        <p:spPr>
          <a:xfrm>
            <a:off x="528267" y="318052"/>
            <a:ext cx="9602309" cy="461665"/>
          </a:xfrm>
          <a:prstGeom prst="rect">
            <a:avLst/>
          </a:prstGeom>
          <a:noFill/>
        </p:spPr>
        <p:txBody>
          <a:bodyPr wrap="none" rtlCol="0">
            <a:spAutoFit/>
          </a:bodyPr>
          <a:lstStyle/>
          <a:p>
            <a:r>
              <a:rPr lang="en-US" sz="2400" dirty="0">
                <a:solidFill>
                  <a:schemeClr val="tx2"/>
                </a:solidFill>
                <a:latin typeface="Work Sans" pitchFamily="2" charset="77"/>
              </a:rPr>
              <a:t>Going beyond N-gram with Recurrent Neural Networks (RNNs)</a:t>
            </a:r>
          </a:p>
        </p:txBody>
      </p:sp>
      <p:sp>
        <p:nvSpPr>
          <p:cNvPr id="4" name="TextBox 3">
            <a:extLst>
              <a:ext uri="{FF2B5EF4-FFF2-40B4-BE49-F238E27FC236}">
                <a16:creationId xmlns:a16="http://schemas.microsoft.com/office/drawing/2014/main" id="{A4449C30-330F-B0C5-A9E4-A19946598FE9}"/>
              </a:ext>
            </a:extLst>
          </p:cNvPr>
          <p:cNvSpPr txBox="1"/>
          <p:nvPr/>
        </p:nvSpPr>
        <p:spPr>
          <a:xfrm>
            <a:off x="369241" y="6271591"/>
            <a:ext cx="7438255" cy="338554"/>
          </a:xfrm>
          <a:prstGeom prst="rect">
            <a:avLst/>
          </a:prstGeom>
          <a:noFill/>
        </p:spPr>
        <p:txBody>
          <a:bodyPr wrap="none" rtlCol="0">
            <a:spAutoFit/>
          </a:bodyPr>
          <a:lstStyle>
            <a:defPPr>
              <a:defRPr lang="en-US"/>
            </a:defPPr>
            <a:lvl1pPr>
              <a:defRPr sz="1600">
                <a:solidFill>
                  <a:schemeClr val="tx2"/>
                </a:solidFill>
                <a:latin typeface="Work Sans" pitchFamily="2" charset="77"/>
              </a:defRPr>
            </a:lvl1pPr>
          </a:lstStyle>
          <a:p>
            <a:r>
              <a:rPr lang="en-US" dirty="0">
                <a:solidFill>
                  <a:schemeClr val="bg2">
                    <a:lumMod val="50000"/>
                  </a:schemeClr>
                </a:solidFill>
                <a:hlinkClick r:id="rId3">
                  <a:extLst>
                    <a:ext uri="{A12FA001-AC4F-418D-AE19-62706E023703}">
                      <ahyp:hlinkClr xmlns:ahyp="http://schemas.microsoft.com/office/drawing/2018/hyperlinkcolor" val="tx"/>
                    </a:ext>
                  </a:extLst>
                </a:hlinkClick>
              </a:rPr>
              <a:t>Generating Sequences With Recurrent Neural Networks</a:t>
            </a:r>
            <a:r>
              <a:rPr lang="en-US" dirty="0">
                <a:solidFill>
                  <a:schemeClr val="bg2">
                    <a:lumMod val="50000"/>
                  </a:schemeClr>
                </a:solidFill>
              </a:rPr>
              <a:t>, A. Graves, 2014</a:t>
            </a:r>
          </a:p>
        </p:txBody>
      </p:sp>
      <p:pic>
        <p:nvPicPr>
          <p:cNvPr id="6" name="Picture 5" descr="A diagram of a network&#10;&#10;Description automatically generated">
            <a:extLst>
              <a:ext uri="{FF2B5EF4-FFF2-40B4-BE49-F238E27FC236}">
                <a16:creationId xmlns:a16="http://schemas.microsoft.com/office/drawing/2014/main" id="{E0B4293F-E490-082C-7D51-1FCFBF797B54}"/>
              </a:ext>
            </a:extLst>
          </p:cNvPr>
          <p:cNvPicPr>
            <a:picLocks noChangeAspect="1"/>
          </p:cNvPicPr>
          <p:nvPr/>
        </p:nvPicPr>
        <p:blipFill>
          <a:blip r:embed="rId4"/>
          <a:stretch>
            <a:fillRect/>
          </a:stretch>
        </p:blipFill>
        <p:spPr>
          <a:xfrm>
            <a:off x="2365513" y="952676"/>
            <a:ext cx="6563415" cy="4952647"/>
          </a:xfrm>
          <a:prstGeom prst="rect">
            <a:avLst/>
          </a:prstGeom>
        </p:spPr>
      </p:pic>
    </p:spTree>
    <p:extLst>
      <p:ext uri="{BB962C8B-B14F-4D97-AF65-F5344CB8AC3E}">
        <p14:creationId xmlns:p14="http://schemas.microsoft.com/office/powerpoint/2010/main" val="347510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13570CDE-0735-4A14-4BA2-074E80FC4D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CA562D-0BD7-A516-BFAC-68A0E87034EA}"/>
              </a:ext>
            </a:extLst>
          </p:cNvPr>
          <p:cNvSpPr txBox="1"/>
          <p:nvPr/>
        </p:nvSpPr>
        <p:spPr>
          <a:xfrm>
            <a:off x="528267" y="318052"/>
            <a:ext cx="9602309" cy="461665"/>
          </a:xfrm>
          <a:prstGeom prst="rect">
            <a:avLst/>
          </a:prstGeom>
          <a:noFill/>
        </p:spPr>
        <p:txBody>
          <a:bodyPr wrap="none" rtlCol="0">
            <a:spAutoFit/>
          </a:bodyPr>
          <a:lstStyle/>
          <a:p>
            <a:r>
              <a:rPr lang="en-US" sz="2400" dirty="0">
                <a:solidFill>
                  <a:schemeClr val="tx2"/>
                </a:solidFill>
                <a:latin typeface="Work Sans" pitchFamily="2" charset="77"/>
              </a:rPr>
              <a:t>Going beyond N-gram with Recurrent Neural Networks (RNNs)</a:t>
            </a:r>
          </a:p>
        </p:txBody>
      </p:sp>
      <p:sp>
        <p:nvSpPr>
          <p:cNvPr id="4" name="TextBox 3">
            <a:extLst>
              <a:ext uri="{FF2B5EF4-FFF2-40B4-BE49-F238E27FC236}">
                <a16:creationId xmlns:a16="http://schemas.microsoft.com/office/drawing/2014/main" id="{A4449C30-330F-B0C5-A9E4-A19946598FE9}"/>
              </a:ext>
            </a:extLst>
          </p:cNvPr>
          <p:cNvSpPr txBox="1"/>
          <p:nvPr/>
        </p:nvSpPr>
        <p:spPr>
          <a:xfrm>
            <a:off x="369241" y="6271591"/>
            <a:ext cx="7438255" cy="338554"/>
          </a:xfrm>
          <a:prstGeom prst="rect">
            <a:avLst/>
          </a:prstGeom>
          <a:noFill/>
        </p:spPr>
        <p:txBody>
          <a:bodyPr wrap="none" rtlCol="0">
            <a:spAutoFit/>
          </a:bodyPr>
          <a:lstStyle>
            <a:defPPr>
              <a:defRPr lang="en-US"/>
            </a:defPPr>
            <a:lvl1pPr>
              <a:defRPr sz="1600">
                <a:solidFill>
                  <a:schemeClr val="tx2"/>
                </a:solidFill>
                <a:latin typeface="Work Sans" pitchFamily="2" charset="77"/>
              </a:defRPr>
            </a:lvl1pPr>
          </a:lstStyle>
          <a:p>
            <a:r>
              <a:rPr lang="en-US" dirty="0">
                <a:solidFill>
                  <a:schemeClr val="bg2">
                    <a:lumMod val="50000"/>
                  </a:schemeClr>
                </a:solidFill>
                <a:hlinkClick r:id="rId3">
                  <a:extLst>
                    <a:ext uri="{A12FA001-AC4F-418D-AE19-62706E023703}">
                      <ahyp:hlinkClr xmlns:ahyp="http://schemas.microsoft.com/office/drawing/2018/hyperlinkcolor" val="tx"/>
                    </a:ext>
                  </a:extLst>
                </a:hlinkClick>
              </a:rPr>
              <a:t>Generating Sequences With Recurrent Neural Networks</a:t>
            </a:r>
            <a:r>
              <a:rPr lang="en-US" dirty="0">
                <a:solidFill>
                  <a:schemeClr val="bg2">
                    <a:lumMod val="50000"/>
                  </a:schemeClr>
                </a:solidFill>
              </a:rPr>
              <a:t>, A. Graves, 2014</a:t>
            </a:r>
          </a:p>
        </p:txBody>
      </p:sp>
      <p:pic>
        <p:nvPicPr>
          <p:cNvPr id="5" name="Picture 4" descr="A diagram of a cell&#10;&#10;Description automatically generated">
            <a:extLst>
              <a:ext uri="{FF2B5EF4-FFF2-40B4-BE49-F238E27FC236}">
                <a16:creationId xmlns:a16="http://schemas.microsoft.com/office/drawing/2014/main" id="{F3AB110F-59C2-C67B-579E-05D97B19EDF8}"/>
              </a:ext>
            </a:extLst>
          </p:cNvPr>
          <p:cNvPicPr>
            <a:picLocks noChangeAspect="1"/>
          </p:cNvPicPr>
          <p:nvPr/>
        </p:nvPicPr>
        <p:blipFill>
          <a:blip r:embed="rId4"/>
          <a:stretch>
            <a:fillRect/>
          </a:stretch>
        </p:blipFill>
        <p:spPr>
          <a:xfrm>
            <a:off x="2932043" y="1060546"/>
            <a:ext cx="5439741" cy="4736907"/>
          </a:xfrm>
          <a:prstGeom prst="rect">
            <a:avLst/>
          </a:prstGeom>
        </p:spPr>
      </p:pic>
    </p:spTree>
    <p:extLst>
      <p:ext uri="{BB962C8B-B14F-4D97-AF65-F5344CB8AC3E}">
        <p14:creationId xmlns:p14="http://schemas.microsoft.com/office/powerpoint/2010/main" val="3179202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13570CDE-0735-4A14-4BA2-074E80FC4D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CA562D-0BD7-A516-BFAC-68A0E87034EA}"/>
              </a:ext>
            </a:extLst>
          </p:cNvPr>
          <p:cNvSpPr txBox="1"/>
          <p:nvPr/>
        </p:nvSpPr>
        <p:spPr>
          <a:xfrm>
            <a:off x="528267" y="318052"/>
            <a:ext cx="9602309" cy="461665"/>
          </a:xfrm>
          <a:prstGeom prst="rect">
            <a:avLst/>
          </a:prstGeom>
          <a:noFill/>
        </p:spPr>
        <p:txBody>
          <a:bodyPr wrap="none" rtlCol="0">
            <a:spAutoFit/>
          </a:bodyPr>
          <a:lstStyle/>
          <a:p>
            <a:r>
              <a:rPr lang="en-US" sz="2400" dirty="0">
                <a:solidFill>
                  <a:schemeClr val="tx2"/>
                </a:solidFill>
                <a:latin typeface="Work Sans" pitchFamily="2" charset="77"/>
              </a:rPr>
              <a:t>Going beyond N-gram with Recurrent Neural Networks (RNNs)</a:t>
            </a:r>
          </a:p>
        </p:txBody>
      </p:sp>
      <p:sp>
        <p:nvSpPr>
          <p:cNvPr id="7" name="TextBox 6">
            <a:extLst>
              <a:ext uri="{FF2B5EF4-FFF2-40B4-BE49-F238E27FC236}">
                <a16:creationId xmlns:a16="http://schemas.microsoft.com/office/drawing/2014/main" id="{57DD7233-AEEC-2D16-34B6-E85B3D19EFED}"/>
              </a:ext>
            </a:extLst>
          </p:cNvPr>
          <p:cNvSpPr txBox="1"/>
          <p:nvPr/>
        </p:nvSpPr>
        <p:spPr>
          <a:xfrm>
            <a:off x="528267" y="2555650"/>
            <a:ext cx="10668305" cy="338554"/>
          </a:xfrm>
          <a:prstGeom prst="rect">
            <a:avLst/>
          </a:prstGeom>
          <a:noFill/>
        </p:spPr>
        <p:txBody>
          <a:bodyPr wrap="none" rtlCol="0">
            <a:spAutoFit/>
          </a:bodyPr>
          <a:lstStyle/>
          <a:p>
            <a:r>
              <a:rPr lang="en-US" sz="1600" dirty="0">
                <a:solidFill>
                  <a:schemeClr val="tx2"/>
                </a:solidFill>
                <a:latin typeface="Work Sans" pitchFamily="2" charset="77"/>
                <a:hlinkClick r:id="rId3">
                  <a:extLst>
                    <a:ext uri="{A12FA001-AC4F-418D-AE19-62706E023703}">
                      <ahyp:hlinkClr xmlns:ahyp="http://schemas.microsoft.com/office/drawing/2018/hyperlinkcolor" val="tx"/>
                    </a:ext>
                  </a:extLst>
                </a:hlinkClick>
              </a:rPr>
              <a:t>Sequence to sequence learning with neural networks</a:t>
            </a:r>
            <a:r>
              <a:rPr lang="en-US" sz="1600" dirty="0">
                <a:solidFill>
                  <a:schemeClr val="tx2"/>
                </a:solidFill>
                <a:latin typeface="Work Sans" pitchFamily="2" charset="77"/>
              </a:rPr>
              <a:t>, </a:t>
            </a:r>
            <a:r>
              <a:rPr lang="en-US" sz="1600" dirty="0" err="1">
                <a:solidFill>
                  <a:schemeClr val="tx2"/>
                </a:solidFill>
                <a:latin typeface="Work Sans" pitchFamily="2" charset="77"/>
              </a:rPr>
              <a:t>Sutskever</a:t>
            </a:r>
            <a:r>
              <a:rPr lang="en-US" sz="1600" dirty="0">
                <a:solidFill>
                  <a:schemeClr val="tx2"/>
                </a:solidFill>
                <a:latin typeface="Work Sans" pitchFamily="2" charset="77"/>
              </a:rPr>
              <a:t>, I., </a:t>
            </a:r>
            <a:r>
              <a:rPr lang="en-US" sz="1600" dirty="0" err="1">
                <a:solidFill>
                  <a:schemeClr val="tx2"/>
                </a:solidFill>
                <a:latin typeface="Work Sans" pitchFamily="2" charset="77"/>
              </a:rPr>
              <a:t>Vinyals</a:t>
            </a:r>
            <a:r>
              <a:rPr lang="en-US" sz="1600" dirty="0">
                <a:solidFill>
                  <a:schemeClr val="tx2"/>
                </a:solidFill>
                <a:latin typeface="Work Sans" pitchFamily="2" charset="77"/>
              </a:rPr>
              <a:t>, O., and Le, Q. , NIPS 2014.</a:t>
            </a:r>
          </a:p>
        </p:txBody>
      </p:sp>
      <p:sp>
        <p:nvSpPr>
          <p:cNvPr id="8" name="TextBox 7">
            <a:extLst>
              <a:ext uri="{FF2B5EF4-FFF2-40B4-BE49-F238E27FC236}">
                <a16:creationId xmlns:a16="http://schemas.microsoft.com/office/drawing/2014/main" id="{B6516C8D-F883-B099-2843-1B5F09F11FF7}"/>
              </a:ext>
            </a:extLst>
          </p:cNvPr>
          <p:cNvSpPr txBox="1"/>
          <p:nvPr/>
        </p:nvSpPr>
        <p:spPr>
          <a:xfrm>
            <a:off x="528267" y="1702905"/>
            <a:ext cx="2218877" cy="830997"/>
          </a:xfrm>
          <a:prstGeom prst="rect">
            <a:avLst/>
          </a:prstGeom>
          <a:noFill/>
        </p:spPr>
        <p:txBody>
          <a:bodyPr wrap="none" rtlCol="0">
            <a:spAutoFit/>
          </a:bodyPr>
          <a:lstStyle/>
          <a:p>
            <a:r>
              <a:rPr lang="en-US" sz="2400" dirty="0">
                <a:solidFill>
                  <a:schemeClr val="tx2"/>
                </a:solidFill>
                <a:latin typeface="Work Sans" pitchFamily="2" charset="77"/>
              </a:rPr>
              <a:t>Better LSTMs</a:t>
            </a:r>
          </a:p>
          <a:p>
            <a:endParaRPr lang="en-US" sz="2400" dirty="0">
              <a:solidFill>
                <a:schemeClr val="tx2"/>
              </a:solidFill>
              <a:latin typeface="Work Sans" pitchFamily="2" charset="77"/>
            </a:endParaRPr>
          </a:p>
        </p:txBody>
      </p:sp>
      <p:sp>
        <p:nvSpPr>
          <p:cNvPr id="9" name="TextBox 8">
            <a:extLst>
              <a:ext uri="{FF2B5EF4-FFF2-40B4-BE49-F238E27FC236}">
                <a16:creationId xmlns:a16="http://schemas.microsoft.com/office/drawing/2014/main" id="{7D1994B4-1108-C6E9-1FC4-1F5127677A53}"/>
              </a:ext>
            </a:extLst>
          </p:cNvPr>
          <p:cNvSpPr txBox="1"/>
          <p:nvPr/>
        </p:nvSpPr>
        <p:spPr>
          <a:xfrm>
            <a:off x="528267" y="2992974"/>
            <a:ext cx="10976082" cy="338554"/>
          </a:xfrm>
          <a:prstGeom prst="rect">
            <a:avLst/>
          </a:prstGeom>
          <a:noFill/>
        </p:spPr>
        <p:txBody>
          <a:bodyPr wrap="none" rtlCol="0">
            <a:spAutoFit/>
          </a:bodyPr>
          <a:lstStyle/>
          <a:p>
            <a:r>
              <a:rPr lang="en-US" sz="1600" dirty="0">
                <a:solidFill>
                  <a:schemeClr val="tx2"/>
                </a:solidFill>
                <a:latin typeface="Work Sans" pitchFamily="2" charset="77"/>
                <a:hlinkClick r:id="rId4">
                  <a:extLst>
                    <a:ext uri="{A12FA001-AC4F-418D-AE19-62706E023703}">
                      <ahyp:hlinkClr xmlns:ahyp="http://schemas.microsoft.com/office/drawing/2018/hyperlinkcolor" val="tx"/>
                    </a:ext>
                  </a:extLst>
                </a:hlinkClick>
              </a:rPr>
              <a:t>Neural Machine Translation by Jointly Learning to Align and Translate</a:t>
            </a:r>
            <a:r>
              <a:rPr lang="en-US" sz="1600" dirty="0">
                <a:solidFill>
                  <a:schemeClr val="tx2"/>
                </a:solidFill>
                <a:latin typeface="Work Sans" pitchFamily="2" charset="77"/>
              </a:rPr>
              <a:t>, D. </a:t>
            </a:r>
            <a:r>
              <a:rPr lang="en-US" sz="1600" dirty="0" err="1">
                <a:solidFill>
                  <a:schemeClr val="tx2"/>
                </a:solidFill>
                <a:latin typeface="Work Sans" pitchFamily="2" charset="77"/>
              </a:rPr>
              <a:t>Bahdanau</a:t>
            </a:r>
            <a:r>
              <a:rPr lang="en-US" sz="1600" dirty="0">
                <a:solidFill>
                  <a:schemeClr val="tx2"/>
                </a:solidFill>
                <a:latin typeface="Work Sans" pitchFamily="2" charset="77"/>
              </a:rPr>
              <a:t>, K. Cho, Y. Bengio, 2015</a:t>
            </a:r>
          </a:p>
        </p:txBody>
      </p:sp>
      <p:sp>
        <p:nvSpPr>
          <p:cNvPr id="10" name="TextBox 9">
            <a:extLst>
              <a:ext uri="{FF2B5EF4-FFF2-40B4-BE49-F238E27FC236}">
                <a16:creationId xmlns:a16="http://schemas.microsoft.com/office/drawing/2014/main" id="{AC7E3619-3A3B-10B3-F68D-CBC91BDEF0D6}"/>
              </a:ext>
            </a:extLst>
          </p:cNvPr>
          <p:cNvSpPr txBox="1"/>
          <p:nvPr/>
        </p:nvSpPr>
        <p:spPr>
          <a:xfrm>
            <a:off x="528267" y="4985818"/>
            <a:ext cx="10096034" cy="338554"/>
          </a:xfrm>
          <a:prstGeom prst="rect">
            <a:avLst/>
          </a:prstGeom>
          <a:noFill/>
        </p:spPr>
        <p:txBody>
          <a:bodyPr wrap="none" rtlCol="0">
            <a:spAutoFit/>
          </a:bodyPr>
          <a:lstStyle/>
          <a:p>
            <a:r>
              <a:rPr lang="en-GB" sz="1600" dirty="0">
                <a:solidFill>
                  <a:schemeClr val="bg2">
                    <a:lumMod val="50000"/>
                  </a:schemeClr>
                </a:solidFill>
                <a:latin typeface="Work Sans" pitchFamily="2" charset="77"/>
                <a:hlinkClick r:id="rId5">
                  <a:extLst>
                    <a:ext uri="{A12FA001-AC4F-418D-AE19-62706E023703}">
                      <ahyp:hlinkClr xmlns:ahyp="http://schemas.microsoft.com/office/drawing/2018/hyperlinkcolor" val="tx"/>
                    </a:ext>
                  </a:extLst>
                </a:hlinkClick>
              </a:rPr>
              <a:t>On the Properties of Neural Machine Translation: Encoder-Decoder Approaches</a:t>
            </a:r>
            <a:r>
              <a:rPr lang="en-US" sz="1600" dirty="0">
                <a:solidFill>
                  <a:schemeClr val="bg2">
                    <a:lumMod val="50000"/>
                  </a:schemeClr>
                </a:solidFill>
                <a:latin typeface="Work Sans" pitchFamily="2" charset="77"/>
              </a:rPr>
              <a:t>, K. Cho et al, 2014</a:t>
            </a:r>
            <a:endParaRPr lang="en-GB" sz="1600" dirty="0">
              <a:solidFill>
                <a:schemeClr val="bg2">
                  <a:lumMod val="50000"/>
                </a:schemeClr>
              </a:solidFill>
              <a:latin typeface="Work Sans" pitchFamily="2" charset="77"/>
            </a:endParaRPr>
          </a:p>
        </p:txBody>
      </p:sp>
      <p:sp>
        <p:nvSpPr>
          <p:cNvPr id="11" name="TextBox 10">
            <a:extLst>
              <a:ext uri="{FF2B5EF4-FFF2-40B4-BE49-F238E27FC236}">
                <a16:creationId xmlns:a16="http://schemas.microsoft.com/office/drawing/2014/main" id="{6170ABC7-58C8-FF75-95DB-98A9D77A847D}"/>
              </a:ext>
            </a:extLst>
          </p:cNvPr>
          <p:cNvSpPr txBox="1"/>
          <p:nvPr/>
        </p:nvSpPr>
        <p:spPr>
          <a:xfrm>
            <a:off x="528267" y="4132995"/>
            <a:ext cx="4689104" cy="830997"/>
          </a:xfrm>
          <a:prstGeom prst="rect">
            <a:avLst/>
          </a:prstGeom>
          <a:noFill/>
        </p:spPr>
        <p:txBody>
          <a:bodyPr wrap="none" rtlCol="0">
            <a:spAutoFit/>
          </a:bodyPr>
          <a:lstStyle/>
          <a:p>
            <a:r>
              <a:rPr lang="en-US" sz="2400" dirty="0">
                <a:solidFill>
                  <a:schemeClr val="tx2"/>
                </a:solidFill>
                <a:latin typeface="Work Sans" pitchFamily="2" charset="77"/>
              </a:rPr>
              <a:t>GRUs (Gated Recurrent Units)</a:t>
            </a:r>
          </a:p>
          <a:p>
            <a:endParaRPr lang="en-US" sz="2400" dirty="0">
              <a:solidFill>
                <a:schemeClr val="tx2"/>
              </a:solidFill>
              <a:latin typeface="Work Sans" pitchFamily="2" charset="77"/>
            </a:endParaRPr>
          </a:p>
        </p:txBody>
      </p:sp>
    </p:spTree>
    <p:extLst>
      <p:ext uri="{BB962C8B-B14F-4D97-AF65-F5344CB8AC3E}">
        <p14:creationId xmlns:p14="http://schemas.microsoft.com/office/powerpoint/2010/main" val="4135467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EEB92307-53A6-13C1-39BE-C6C965E6E1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A5FE00-97B6-759F-CC31-0D2DA310D5A9}"/>
              </a:ext>
            </a:extLst>
          </p:cNvPr>
          <p:cNvSpPr txBox="1"/>
          <p:nvPr/>
        </p:nvSpPr>
        <p:spPr>
          <a:xfrm>
            <a:off x="528267" y="318052"/>
            <a:ext cx="9602309" cy="461665"/>
          </a:xfrm>
          <a:prstGeom prst="rect">
            <a:avLst/>
          </a:prstGeom>
          <a:noFill/>
        </p:spPr>
        <p:txBody>
          <a:bodyPr wrap="none" rtlCol="0">
            <a:spAutoFit/>
          </a:bodyPr>
          <a:lstStyle/>
          <a:p>
            <a:r>
              <a:rPr lang="en-US" sz="2400" dirty="0">
                <a:solidFill>
                  <a:schemeClr val="tx2"/>
                </a:solidFill>
                <a:latin typeface="Work Sans" pitchFamily="2" charset="77"/>
              </a:rPr>
              <a:t>Going beyond N-gram with Recurrent Neural Networks (RNNs)</a:t>
            </a:r>
          </a:p>
        </p:txBody>
      </p:sp>
      <p:sp>
        <p:nvSpPr>
          <p:cNvPr id="6" name="TextBox 5">
            <a:extLst>
              <a:ext uri="{FF2B5EF4-FFF2-40B4-BE49-F238E27FC236}">
                <a16:creationId xmlns:a16="http://schemas.microsoft.com/office/drawing/2014/main" id="{28740A63-01C9-10C6-D8D5-55DBDC29C3D4}"/>
              </a:ext>
            </a:extLst>
          </p:cNvPr>
          <p:cNvSpPr txBox="1"/>
          <p:nvPr/>
        </p:nvSpPr>
        <p:spPr>
          <a:xfrm>
            <a:off x="332051" y="5833960"/>
            <a:ext cx="11527898" cy="584775"/>
          </a:xfrm>
          <a:prstGeom prst="rect">
            <a:avLst/>
          </a:prstGeom>
          <a:noFill/>
        </p:spPr>
        <p:txBody>
          <a:bodyPr wrap="square" rtlCol="0">
            <a:spAutoFit/>
          </a:bodyPr>
          <a:lstStyle/>
          <a:p>
            <a:r>
              <a:rPr lang="en-US" sz="1600" dirty="0">
                <a:solidFill>
                  <a:schemeClr val="tx2"/>
                </a:solidFill>
                <a:latin typeface="Work Sans" pitchFamily="2" charset="77"/>
                <a:hlinkClick r:id="rId3">
                  <a:extLst>
                    <a:ext uri="{A12FA001-AC4F-418D-AE19-62706E023703}">
                      <ahyp:hlinkClr xmlns:ahyp="http://schemas.microsoft.com/office/drawing/2018/hyperlinkcolor" val="tx"/>
                    </a:ext>
                  </a:extLst>
                </a:hlinkClick>
              </a:rPr>
              <a:t>Empirical Evaluation of Gated Recurrent Neural Networks on Sequence Modeling</a:t>
            </a:r>
            <a:r>
              <a:rPr lang="en-US" sz="1600" dirty="0">
                <a:solidFill>
                  <a:schemeClr val="tx2"/>
                </a:solidFill>
                <a:latin typeface="Work Sans" pitchFamily="2" charset="77"/>
              </a:rPr>
              <a:t>, J. Chung, C. </a:t>
            </a:r>
            <a:r>
              <a:rPr lang="en-US" sz="1600" dirty="0" err="1">
                <a:solidFill>
                  <a:schemeClr val="tx2"/>
                </a:solidFill>
                <a:latin typeface="Work Sans" pitchFamily="2" charset="77"/>
              </a:rPr>
              <a:t>Gulcehre</a:t>
            </a:r>
            <a:r>
              <a:rPr lang="en-US" sz="1600" dirty="0">
                <a:solidFill>
                  <a:schemeClr val="tx2"/>
                </a:solidFill>
                <a:latin typeface="Work Sans" pitchFamily="2" charset="77"/>
              </a:rPr>
              <a:t>, K. Cho, Y. Bengio, 2014. </a:t>
            </a:r>
          </a:p>
        </p:txBody>
      </p:sp>
      <p:sp>
        <p:nvSpPr>
          <p:cNvPr id="2" name="TextBox 1">
            <a:extLst>
              <a:ext uri="{FF2B5EF4-FFF2-40B4-BE49-F238E27FC236}">
                <a16:creationId xmlns:a16="http://schemas.microsoft.com/office/drawing/2014/main" id="{4DC59ADC-C6A0-52EE-50F7-067FBE6149D4}"/>
              </a:ext>
            </a:extLst>
          </p:cNvPr>
          <p:cNvSpPr txBox="1"/>
          <p:nvPr/>
        </p:nvSpPr>
        <p:spPr>
          <a:xfrm>
            <a:off x="528267" y="1702905"/>
            <a:ext cx="8239756" cy="1938992"/>
          </a:xfrm>
          <a:prstGeom prst="rect">
            <a:avLst/>
          </a:prstGeom>
          <a:noFill/>
        </p:spPr>
        <p:txBody>
          <a:bodyPr wrap="none" rtlCol="0">
            <a:spAutoFit/>
          </a:bodyPr>
          <a:lstStyle/>
          <a:p>
            <a:r>
              <a:rPr lang="en-US" sz="2400" dirty="0">
                <a:solidFill>
                  <a:schemeClr val="tx2"/>
                </a:solidFill>
                <a:latin typeface="Work Sans" pitchFamily="2" charset="77"/>
              </a:rPr>
              <a:t>GRU and LSTM seem comparable in performance.</a:t>
            </a:r>
          </a:p>
          <a:p>
            <a:endParaRPr lang="en-US" sz="2400" dirty="0">
              <a:solidFill>
                <a:schemeClr val="tx2"/>
              </a:solidFill>
              <a:latin typeface="Work Sans" pitchFamily="2" charset="77"/>
            </a:endParaRPr>
          </a:p>
          <a:p>
            <a:r>
              <a:rPr lang="en-US" sz="2400" dirty="0">
                <a:solidFill>
                  <a:schemeClr val="tx2"/>
                </a:solidFill>
                <a:latin typeface="Work Sans" pitchFamily="2" charset="77"/>
              </a:rPr>
              <a:t>They suffer from the same limitations: </a:t>
            </a:r>
          </a:p>
          <a:p>
            <a:endParaRPr lang="en-US" sz="2400" dirty="0">
              <a:solidFill>
                <a:schemeClr val="tx2"/>
              </a:solidFill>
              <a:latin typeface="Work Sans" pitchFamily="2" charset="77"/>
            </a:endParaRPr>
          </a:p>
          <a:p>
            <a:r>
              <a:rPr lang="en-US" sz="2400" dirty="0">
                <a:solidFill>
                  <a:schemeClr val="tx2"/>
                </a:solidFill>
                <a:latin typeface="Work Sans" pitchFamily="2" charset="77"/>
              </a:rPr>
              <a:t>Compressing the input sequence into a single vector.</a:t>
            </a:r>
          </a:p>
        </p:txBody>
      </p:sp>
    </p:spTree>
    <p:extLst>
      <p:ext uri="{BB962C8B-B14F-4D97-AF65-F5344CB8AC3E}">
        <p14:creationId xmlns:p14="http://schemas.microsoft.com/office/powerpoint/2010/main" val="411866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C41E8E29-CFFD-78FE-10ED-FD2747195A3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DCF29C7-8E77-A39F-7B37-3F646D49F567}"/>
              </a:ext>
            </a:extLst>
          </p:cNvPr>
          <p:cNvSpPr txBox="1"/>
          <p:nvPr/>
        </p:nvSpPr>
        <p:spPr>
          <a:xfrm>
            <a:off x="528267" y="318052"/>
            <a:ext cx="4390946" cy="461665"/>
          </a:xfrm>
          <a:prstGeom prst="rect">
            <a:avLst/>
          </a:prstGeom>
          <a:noFill/>
        </p:spPr>
        <p:txBody>
          <a:bodyPr wrap="none" rtlCol="0">
            <a:spAutoFit/>
          </a:bodyPr>
          <a:lstStyle/>
          <a:p>
            <a:r>
              <a:rPr lang="en-US" sz="2400" dirty="0">
                <a:solidFill>
                  <a:schemeClr val="tx2"/>
                </a:solidFill>
                <a:latin typeface="Work Sans" pitchFamily="2" charset="77"/>
              </a:rPr>
              <a:t>Attention and Transformers</a:t>
            </a:r>
          </a:p>
        </p:txBody>
      </p:sp>
      <p:sp>
        <p:nvSpPr>
          <p:cNvPr id="2" name="TextBox 1">
            <a:extLst>
              <a:ext uri="{FF2B5EF4-FFF2-40B4-BE49-F238E27FC236}">
                <a16:creationId xmlns:a16="http://schemas.microsoft.com/office/drawing/2014/main" id="{AC06FCC7-1FF7-A0A7-5CDA-3CEF01BD17B8}"/>
              </a:ext>
            </a:extLst>
          </p:cNvPr>
          <p:cNvSpPr txBox="1"/>
          <p:nvPr/>
        </p:nvSpPr>
        <p:spPr>
          <a:xfrm>
            <a:off x="528267" y="1702905"/>
            <a:ext cx="11239663" cy="1200329"/>
          </a:xfrm>
          <a:prstGeom prst="rect">
            <a:avLst/>
          </a:prstGeom>
          <a:noFill/>
        </p:spPr>
        <p:txBody>
          <a:bodyPr wrap="square" rtlCol="0">
            <a:spAutoFit/>
          </a:bodyPr>
          <a:lstStyle/>
          <a:p>
            <a:r>
              <a:rPr lang="en-US" sz="2400" dirty="0">
                <a:solidFill>
                  <a:schemeClr val="accent1">
                    <a:lumMod val="75000"/>
                  </a:schemeClr>
                </a:solidFill>
                <a:latin typeface="Work Sans" pitchFamily="2" charset="77"/>
              </a:rPr>
              <a:t>The restaurant refused to serve me a ham sandwich because it only cooks vegetarian food. In the end, they just gave me two slices of bread. Their ambiance was just as good as the food and the service.</a:t>
            </a:r>
          </a:p>
        </p:txBody>
      </p:sp>
    </p:spTree>
    <p:extLst>
      <p:ext uri="{BB962C8B-B14F-4D97-AF65-F5344CB8AC3E}">
        <p14:creationId xmlns:p14="http://schemas.microsoft.com/office/powerpoint/2010/main" val="21123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C41E8E29-CFFD-78FE-10ED-FD2747195A3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DCF29C7-8E77-A39F-7B37-3F646D49F567}"/>
              </a:ext>
            </a:extLst>
          </p:cNvPr>
          <p:cNvSpPr txBox="1"/>
          <p:nvPr/>
        </p:nvSpPr>
        <p:spPr>
          <a:xfrm>
            <a:off x="528267" y="318052"/>
            <a:ext cx="4390946" cy="461665"/>
          </a:xfrm>
          <a:prstGeom prst="rect">
            <a:avLst/>
          </a:prstGeom>
          <a:noFill/>
        </p:spPr>
        <p:txBody>
          <a:bodyPr wrap="none" rtlCol="0">
            <a:spAutoFit/>
          </a:bodyPr>
          <a:lstStyle/>
          <a:p>
            <a:r>
              <a:rPr lang="en-US" sz="2400" dirty="0">
                <a:solidFill>
                  <a:schemeClr val="tx2"/>
                </a:solidFill>
                <a:latin typeface="Work Sans" pitchFamily="2" charset="77"/>
              </a:rPr>
              <a:t>Attention and Transformers</a:t>
            </a:r>
          </a:p>
        </p:txBody>
      </p:sp>
      <p:sp>
        <p:nvSpPr>
          <p:cNvPr id="2" name="TextBox 1">
            <a:extLst>
              <a:ext uri="{FF2B5EF4-FFF2-40B4-BE49-F238E27FC236}">
                <a16:creationId xmlns:a16="http://schemas.microsoft.com/office/drawing/2014/main" id="{AC06FCC7-1FF7-A0A7-5CDA-3CEF01BD17B8}"/>
              </a:ext>
            </a:extLst>
          </p:cNvPr>
          <p:cNvSpPr txBox="1"/>
          <p:nvPr/>
        </p:nvSpPr>
        <p:spPr>
          <a:xfrm>
            <a:off x="528267" y="1702905"/>
            <a:ext cx="11239663" cy="1200329"/>
          </a:xfrm>
          <a:prstGeom prst="rect">
            <a:avLst/>
          </a:prstGeom>
          <a:noFill/>
        </p:spPr>
        <p:txBody>
          <a:bodyPr wrap="square" rtlCol="0">
            <a:spAutoFit/>
          </a:bodyPr>
          <a:lstStyle/>
          <a:p>
            <a:r>
              <a:rPr lang="en-US" sz="2400" dirty="0">
                <a:solidFill>
                  <a:schemeClr val="accent1">
                    <a:lumMod val="75000"/>
                  </a:schemeClr>
                </a:solidFill>
                <a:latin typeface="Work Sans" pitchFamily="2" charset="77"/>
              </a:rPr>
              <a:t>The </a:t>
            </a:r>
            <a:r>
              <a:rPr lang="en-US" sz="2400" dirty="0">
                <a:solidFill>
                  <a:schemeClr val="accent4"/>
                </a:solidFill>
                <a:latin typeface="Work Sans" pitchFamily="2" charset="77"/>
              </a:rPr>
              <a:t>restaurant</a:t>
            </a:r>
            <a:r>
              <a:rPr lang="en-US" sz="2400" dirty="0">
                <a:solidFill>
                  <a:schemeClr val="accent1">
                    <a:lumMod val="75000"/>
                  </a:schemeClr>
                </a:solidFill>
                <a:latin typeface="Work Sans" pitchFamily="2" charset="77"/>
              </a:rPr>
              <a:t> refused to serve me a ham sandwich because it only cooks vegetarian food. In the end, they just gave me two slices of bread. </a:t>
            </a:r>
            <a:r>
              <a:rPr lang="en-US" sz="2400" dirty="0">
                <a:solidFill>
                  <a:schemeClr val="accent2">
                    <a:lumMod val="75000"/>
                  </a:schemeClr>
                </a:solidFill>
                <a:latin typeface="Work Sans" pitchFamily="2" charset="77"/>
              </a:rPr>
              <a:t>Their ambiance </a:t>
            </a:r>
            <a:r>
              <a:rPr lang="en-US" sz="2400" dirty="0">
                <a:solidFill>
                  <a:schemeClr val="accent1">
                    <a:lumMod val="75000"/>
                  </a:schemeClr>
                </a:solidFill>
                <a:latin typeface="Work Sans" pitchFamily="2" charset="77"/>
              </a:rPr>
              <a:t>was just as good as the food and the service.</a:t>
            </a:r>
          </a:p>
        </p:txBody>
      </p:sp>
    </p:spTree>
    <p:extLst>
      <p:ext uri="{BB962C8B-B14F-4D97-AF65-F5344CB8AC3E}">
        <p14:creationId xmlns:p14="http://schemas.microsoft.com/office/powerpoint/2010/main" val="1632049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C41E8E29-CFFD-78FE-10ED-FD2747195A3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DCF29C7-8E77-A39F-7B37-3F646D49F567}"/>
              </a:ext>
            </a:extLst>
          </p:cNvPr>
          <p:cNvSpPr txBox="1"/>
          <p:nvPr/>
        </p:nvSpPr>
        <p:spPr>
          <a:xfrm>
            <a:off x="528267" y="318052"/>
            <a:ext cx="4390946" cy="461665"/>
          </a:xfrm>
          <a:prstGeom prst="rect">
            <a:avLst/>
          </a:prstGeom>
          <a:noFill/>
        </p:spPr>
        <p:txBody>
          <a:bodyPr wrap="none" rtlCol="0">
            <a:spAutoFit/>
          </a:bodyPr>
          <a:lstStyle/>
          <a:p>
            <a:r>
              <a:rPr lang="en-US" sz="2400" dirty="0">
                <a:solidFill>
                  <a:schemeClr val="tx2"/>
                </a:solidFill>
                <a:latin typeface="Work Sans" pitchFamily="2" charset="77"/>
              </a:rPr>
              <a:t>Attention and Transformers</a:t>
            </a:r>
          </a:p>
        </p:txBody>
      </p:sp>
      <p:sp>
        <p:nvSpPr>
          <p:cNvPr id="2" name="TextBox 1">
            <a:extLst>
              <a:ext uri="{FF2B5EF4-FFF2-40B4-BE49-F238E27FC236}">
                <a16:creationId xmlns:a16="http://schemas.microsoft.com/office/drawing/2014/main" id="{AC06FCC7-1FF7-A0A7-5CDA-3CEF01BD17B8}"/>
              </a:ext>
            </a:extLst>
          </p:cNvPr>
          <p:cNvSpPr txBox="1"/>
          <p:nvPr/>
        </p:nvSpPr>
        <p:spPr>
          <a:xfrm>
            <a:off x="528267" y="1305340"/>
            <a:ext cx="11239663" cy="4524315"/>
          </a:xfrm>
          <a:prstGeom prst="rect">
            <a:avLst/>
          </a:prstGeom>
          <a:noFill/>
        </p:spPr>
        <p:txBody>
          <a:bodyPr wrap="square" rtlCol="0">
            <a:spAutoFit/>
          </a:bodyPr>
          <a:lstStyle/>
          <a:p>
            <a:r>
              <a:rPr lang="en-US" sz="2400" dirty="0">
                <a:solidFill>
                  <a:schemeClr val="tx2"/>
                </a:solidFill>
                <a:latin typeface="Work Sans" pitchFamily="2" charset="77"/>
              </a:rPr>
              <a:t>Main constraints of NLP</a:t>
            </a:r>
            <a:br>
              <a:rPr lang="en-US" sz="2400" dirty="0">
                <a:solidFill>
                  <a:schemeClr val="tx2"/>
                </a:solidFill>
                <a:latin typeface="Work Sans" pitchFamily="2" charset="77"/>
              </a:rPr>
            </a:br>
            <a:endParaRPr lang="en-US" sz="2400" dirty="0">
              <a:solidFill>
                <a:schemeClr val="tx2"/>
              </a:solidFill>
              <a:latin typeface="Work Sans" pitchFamily="2" charset="77"/>
            </a:endParaRPr>
          </a:p>
          <a:p>
            <a:r>
              <a:rPr lang="en-US" sz="2400" dirty="0">
                <a:solidFill>
                  <a:schemeClr val="tx2"/>
                </a:solidFill>
                <a:latin typeface="Work Sans" pitchFamily="2" charset="77"/>
              </a:rPr>
              <a:t>1. NLP tasks often induce </a:t>
            </a:r>
            <a:r>
              <a:rPr lang="en-US" sz="2400" dirty="0">
                <a:solidFill>
                  <a:schemeClr val="accent1"/>
                </a:solidFill>
                <a:latin typeface="Work Sans" pitchFamily="2" charset="77"/>
              </a:rPr>
              <a:t>variable-length</a:t>
            </a:r>
            <a:r>
              <a:rPr lang="en-US" sz="2400" dirty="0">
                <a:solidFill>
                  <a:schemeClr val="tx2"/>
                </a:solidFill>
                <a:latin typeface="Work Sans" pitchFamily="2" charset="77"/>
              </a:rPr>
              <a:t> inputs.</a:t>
            </a:r>
          </a:p>
          <a:p>
            <a:endParaRPr lang="en-US" sz="2400" dirty="0">
              <a:solidFill>
                <a:schemeClr val="tx2"/>
              </a:solidFill>
              <a:latin typeface="Work Sans" pitchFamily="2" charset="77"/>
            </a:endParaRPr>
          </a:p>
          <a:p>
            <a:r>
              <a:rPr lang="en-US" sz="2400" dirty="0">
                <a:solidFill>
                  <a:schemeClr val="tx2"/>
                </a:solidFill>
                <a:latin typeface="Work Sans" pitchFamily="2" charset="77"/>
              </a:rPr>
              <a:t>2. Language is ambiguous: we need words/tokens to </a:t>
            </a:r>
            <a:r>
              <a:rPr lang="en-US" sz="2400" dirty="0">
                <a:solidFill>
                  <a:schemeClr val="accent1"/>
                </a:solidFill>
                <a:latin typeface="Work Sans" pitchFamily="2" charset="77"/>
              </a:rPr>
              <a:t>pay attention </a:t>
            </a:r>
            <a:r>
              <a:rPr lang="en-US" sz="2400" dirty="0">
                <a:solidFill>
                  <a:schemeClr val="tx2"/>
                </a:solidFill>
                <a:latin typeface="Work Sans" pitchFamily="2" charset="77"/>
              </a:rPr>
              <a:t>to each other.</a:t>
            </a:r>
          </a:p>
          <a:p>
            <a:endParaRPr lang="en-US" sz="2400" dirty="0">
              <a:solidFill>
                <a:schemeClr val="tx2"/>
              </a:solidFill>
              <a:latin typeface="Work Sans" pitchFamily="2" charset="77"/>
            </a:endParaRPr>
          </a:p>
          <a:p>
            <a:r>
              <a:rPr lang="en-US" sz="2400" dirty="0">
                <a:solidFill>
                  <a:schemeClr val="tx2"/>
                </a:solidFill>
                <a:latin typeface="Work Sans" pitchFamily="2" charset="77"/>
              </a:rPr>
              <a:t>3. Brute-force encoding the input generates </a:t>
            </a:r>
            <a:r>
              <a:rPr lang="en-US" sz="2400" dirty="0">
                <a:solidFill>
                  <a:schemeClr val="accent1"/>
                </a:solidFill>
                <a:latin typeface="Work Sans" pitchFamily="2" charset="77"/>
              </a:rPr>
              <a:t>large vectors</a:t>
            </a:r>
            <a:r>
              <a:rPr lang="en-US" sz="2400" dirty="0">
                <a:solidFill>
                  <a:schemeClr val="tx2"/>
                </a:solidFill>
                <a:latin typeface="Work Sans" pitchFamily="2" charset="77"/>
              </a:rPr>
              <a:t>: 37 words represented by 1024 embeddings -&gt; 37,888 dimensions.</a:t>
            </a:r>
          </a:p>
          <a:p>
            <a:endParaRPr lang="en-US" sz="2400" dirty="0">
              <a:solidFill>
                <a:schemeClr val="tx2"/>
              </a:solidFill>
              <a:latin typeface="Work Sans" pitchFamily="2" charset="77"/>
            </a:endParaRPr>
          </a:p>
          <a:p>
            <a:endParaRPr lang="en-US" sz="2400" dirty="0">
              <a:solidFill>
                <a:schemeClr val="tx2"/>
              </a:solidFill>
              <a:latin typeface="Work Sans" pitchFamily="2" charset="77"/>
            </a:endParaRPr>
          </a:p>
          <a:p>
            <a:r>
              <a:rPr lang="en-US" sz="2400" dirty="0">
                <a:solidFill>
                  <a:schemeClr val="tx2"/>
                </a:solidFill>
                <a:latin typeface="Work Sans" pitchFamily="2" charset="77"/>
              </a:rPr>
              <a:t>We need an efficient </a:t>
            </a:r>
            <a:r>
              <a:rPr lang="en-US" sz="2400" dirty="0">
                <a:solidFill>
                  <a:schemeClr val="accent1"/>
                </a:solidFill>
                <a:latin typeface="Work Sans" pitchFamily="2" charset="77"/>
              </a:rPr>
              <a:t>communication mechanism </a:t>
            </a:r>
            <a:r>
              <a:rPr lang="en-US" sz="2400" dirty="0">
                <a:solidFill>
                  <a:schemeClr val="tx2"/>
                </a:solidFill>
                <a:latin typeface="Work Sans" pitchFamily="2" charset="77"/>
              </a:rPr>
              <a:t>between words/tokens.</a:t>
            </a:r>
          </a:p>
        </p:txBody>
      </p:sp>
    </p:spTree>
    <p:extLst>
      <p:ext uri="{BB962C8B-B14F-4D97-AF65-F5344CB8AC3E}">
        <p14:creationId xmlns:p14="http://schemas.microsoft.com/office/powerpoint/2010/main" val="2520750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EF167F-D5F8-1CC8-DDFA-D80E2BA13346}"/>
              </a:ext>
            </a:extLst>
          </p:cNvPr>
          <p:cNvSpPr txBox="1"/>
          <p:nvPr/>
        </p:nvSpPr>
        <p:spPr>
          <a:xfrm>
            <a:off x="405245" y="1070263"/>
            <a:ext cx="10515600" cy="5078313"/>
          </a:xfrm>
          <a:prstGeom prst="rect">
            <a:avLst/>
          </a:prstGeom>
          <a:noFill/>
        </p:spPr>
        <p:txBody>
          <a:bodyPr wrap="square" rtlCol="0">
            <a:spAutoFit/>
          </a:bodyPr>
          <a:lstStyle/>
          <a:p>
            <a:r>
              <a:rPr lang="en-GB" dirty="0">
                <a:latin typeface="Work Sans" pitchFamily="2" charset="77"/>
              </a:rPr>
              <a:t>Sigmoid: not blowing up activation </a:t>
            </a:r>
          </a:p>
          <a:p>
            <a:endParaRPr lang="en-GB" dirty="0">
              <a:latin typeface="Work Sans" pitchFamily="2" charset="77"/>
            </a:endParaRPr>
          </a:p>
          <a:p>
            <a:r>
              <a:rPr lang="en-GB" dirty="0" err="1">
                <a:latin typeface="Work Sans" pitchFamily="2" charset="77"/>
              </a:rPr>
              <a:t>ReLU</a:t>
            </a:r>
            <a:r>
              <a:rPr lang="en-GB" dirty="0">
                <a:latin typeface="Work Sans" pitchFamily="2" charset="77"/>
              </a:rPr>
              <a:t> : not vanishing gradient </a:t>
            </a:r>
          </a:p>
          <a:p>
            <a:endParaRPr lang="en-GB" dirty="0">
              <a:latin typeface="Work Sans" pitchFamily="2" charset="77"/>
            </a:endParaRPr>
          </a:p>
          <a:p>
            <a:r>
              <a:rPr lang="en-GB" dirty="0" err="1">
                <a:latin typeface="Work Sans" pitchFamily="2" charset="77"/>
              </a:rPr>
              <a:t>ReLU</a:t>
            </a:r>
            <a:r>
              <a:rPr lang="en-GB" dirty="0">
                <a:latin typeface="Work Sans" pitchFamily="2" charset="77"/>
              </a:rPr>
              <a:t> : More computationally efficient to compute than Sigmoid like functions since </a:t>
            </a:r>
            <a:r>
              <a:rPr lang="en-GB" dirty="0" err="1">
                <a:latin typeface="Work Sans" pitchFamily="2" charset="77"/>
              </a:rPr>
              <a:t>ReLU</a:t>
            </a:r>
            <a:r>
              <a:rPr lang="en-GB" dirty="0">
                <a:latin typeface="Work Sans" pitchFamily="2" charset="77"/>
              </a:rPr>
              <a:t> just needs to pick max(0,</a:t>
            </a:r>
            <a:r>
              <a:rPr lang="en-GB" i="1" dirty="0">
                <a:effectLst/>
                <a:latin typeface="Work Sans" pitchFamily="2" charset="77"/>
              </a:rPr>
              <a:t>𝑥</a:t>
            </a:r>
            <a:r>
              <a:rPr lang="en-GB" dirty="0">
                <a:latin typeface="Work Sans" pitchFamily="2" charset="77"/>
              </a:rPr>
              <a:t>) and not perform expensive exponential operations as in </a:t>
            </a:r>
            <a:r>
              <a:rPr lang="en-GB" dirty="0" err="1">
                <a:latin typeface="Work Sans" pitchFamily="2" charset="77"/>
              </a:rPr>
              <a:t>sigmoids</a:t>
            </a:r>
            <a:r>
              <a:rPr lang="en-GB" dirty="0">
                <a:latin typeface="Work Sans" pitchFamily="2" charset="77"/>
              </a:rPr>
              <a:t> </a:t>
            </a:r>
          </a:p>
          <a:p>
            <a:endParaRPr lang="en-GB" dirty="0">
              <a:latin typeface="Work Sans" pitchFamily="2" charset="77"/>
            </a:endParaRPr>
          </a:p>
          <a:p>
            <a:r>
              <a:rPr lang="en-GB" dirty="0" err="1">
                <a:latin typeface="Work Sans" pitchFamily="2" charset="77"/>
              </a:rPr>
              <a:t>ReLU</a:t>
            </a:r>
            <a:r>
              <a:rPr lang="en-GB" dirty="0">
                <a:latin typeface="Work Sans" pitchFamily="2" charset="77"/>
              </a:rPr>
              <a:t> : In practice, networks with </a:t>
            </a:r>
            <a:r>
              <a:rPr lang="en-GB" dirty="0" err="1">
                <a:latin typeface="Work Sans" pitchFamily="2" charset="77"/>
              </a:rPr>
              <a:t>ReLU</a:t>
            </a:r>
            <a:r>
              <a:rPr lang="en-GB" dirty="0">
                <a:latin typeface="Work Sans" pitchFamily="2" charset="77"/>
              </a:rPr>
              <a:t> tend to show better convergence performance than sigmoid. (</a:t>
            </a:r>
            <a:r>
              <a:rPr lang="en-GB" dirty="0">
                <a:solidFill>
                  <a:schemeClr val="tx2"/>
                </a:solidFill>
                <a:latin typeface="Work Sans" pitchFamily="2" charset="77"/>
                <a:hlinkClick r:id="rId2">
                  <a:extLst>
                    <a:ext uri="{A12FA001-AC4F-418D-AE19-62706E023703}">
                      <ahyp:hlinkClr xmlns:ahyp="http://schemas.microsoft.com/office/drawing/2018/hyperlinkcolor" val="tx"/>
                    </a:ext>
                  </a:extLst>
                </a:hlinkClick>
              </a:rPr>
              <a:t>Krizhevsky et al.</a:t>
            </a:r>
            <a:r>
              <a:rPr lang="en-GB" dirty="0">
                <a:solidFill>
                  <a:schemeClr val="tx2"/>
                </a:solidFill>
                <a:latin typeface="Work Sans" pitchFamily="2" charset="77"/>
              </a:rPr>
              <a:t>)</a:t>
            </a:r>
          </a:p>
          <a:p>
            <a:endParaRPr lang="en-GB" dirty="0">
              <a:latin typeface="Work Sans" pitchFamily="2" charset="77"/>
            </a:endParaRPr>
          </a:p>
          <a:p>
            <a:endParaRPr lang="en-GB" sz="2400" dirty="0">
              <a:latin typeface="Work Sans" pitchFamily="2" charset="77"/>
            </a:endParaRPr>
          </a:p>
          <a:p>
            <a:r>
              <a:rPr lang="en-GB" dirty="0">
                <a:solidFill>
                  <a:schemeClr val="accent1"/>
                </a:solidFill>
                <a:latin typeface="Work Sans" pitchFamily="2" charset="77"/>
              </a:rPr>
              <a:t>By default, use </a:t>
            </a:r>
            <a:r>
              <a:rPr lang="en-GB" dirty="0" err="1">
                <a:solidFill>
                  <a:schemeClr val="accent1"/>
                </a:solidFill>
                <a:latin typeface="Work Sans" pitchFamily="2" charset="77"/>
              </a:rPr>
              <a:t>ReLU</a:t>
            </a:r>
            <a:endParaRPr lang="en-GB" dirty="0">
              <a:solidFill>
                <a:schemeClr val="accent1"/>
              </a:solidFill>
              <a:latin typeface="Work Sans" pitchFamily="2" charset="77"/>
            </a:endParaRPr>
          </a:p>
          <a:p>
            <a:endParaRPr lang="en-GB" sz="2400" dirty="0">
              <a:latin typeface="Work Sans" pitchFamily="2" charset="77"/>
            </a:endParaRPr>
          </a:p>
          <a:p>
            <a:endParaRPr lang="en-US" dirty="0">
              <a:latin typeface="Work Sans" pitchFamily="2" charset="77"/>
            </a:endParaRPr>
          </a:p>
          <a:p>
            <a:r>
              <a:rPr lang="en-US" dirty="0">
                <a:latin typeface="Work Sans" pitchFamily="2" charset="77"/>
              </a:rPr>
              <a:t>ImageNet Classification with Deep Convolutional</a:t>
            </a:r>
          </a:p>
          <a:p>
            <a:r>
              <a:rPr lang="en-US" dirty="0">
                <a:latin typeface="Work Sans" pitchFamily="2" charset="77"/>
              </a:rPr>
              <a:t>Neural Networks</a:t>
            </a:r>
            <a:r>
              <a:rPr lang="en-GB" dirty="0">
                <a:latin typeface="Work Sans" pitchFamily="2" charset="77"/>
              </a:rPr>
              <a:t>, </a:t>
            </a:r>
            <a:r>
              <a:rPr lang="en-GB" dirty="0" err="1">
                <a:latin typeface="Work Sans" pitchFamily="2" charset="77"/>
              </a:rPr>
              <a:t>Krizhevsky</a:t>
            </a:r>
            <a:r>
              <a:rPr lang="en-GB" dirty="0">
                <a:latin typeface="Work Sans" pitchFamily="2" charset="77"/>
              </a:rPr>
              <a:t>, </a:t>
            </a:r>
            <a:r>
              <a:rPr lang="en-GB" dirty="0" err="1">
                <a:latin typeface="Work Sans" pitchFamily="2" charset="77"/>
              </a:rPr>
              <a:t>Sutskever</a:t>
            </a:r>
            <a:r>
              <a:rPr lang="en-GB" dirty="0">
                <a:latin typeface="Work Sans" pitchFamily="2" charset="77"/>
              </a:rPr>
              <a:t> and Hinton, NIPS 2012</a:t>
            </a:r>
            <a:endParaRPr lang="en-US" dirty="0">
              <a:latin typeface="Work Sans" pitchFamily="2" charset="77"/>
            </a:endParaRPr>
          </a:p>
        </p:txBody>
      </p:sp>
      <p:sp>
        <p:nvSpPr>
          <p:cNvPr id="3" name="TextBox 2">
            <a:extLst>
              <a:ext uri="{FF2B5EF4-FFF2-40B4-BE49-F238E27FC236}">
                <a16:creationId xmlns:a16="http://schemas.microsoft.com/office/drawing/2014/main" id="{9CD453C3-D72C-3EEB-897C-0073912EC989}"/>
              </a:ext>
            </a:extLst>
          </p:cNvPr>
          <p:cNvSpPr txBox="1"/>
          <p:nvPr/>
        </p:nvSpPr>
        <p:spPr>
          <a:xfrm>
            <a:off x="408998" y="283879"/>
            <a:ext cx="3215945" cy="461665"/>
          </a:xfrm>
          <a:prstGeom prst="rect">
            <a:avLst/>
          </a:prstGeom>
          <a:noFill/>
        </p:spPr>
        <p:txBody>
          <a:bodyPr wrap="none" rtlCol="0">
            <a:spAutoFit/>
          </a:bodyPr>
          <a:lstStyle/>
          <a:p>
            <a:r>
              <a:rPr lang="en-US" sz="2400" dirty="0">
                <a:solidFill>
                  <a:schemeClr val="tx2"/>
                </a:solidFill>
                <a:latin typeface="Work Sans" pitchFamily="2" charset="77"/>
              </a:rPr>
              <a:t>Activation functions</a:t>
            </a:r>
          </a:p>
        </p:txBody>
      </p:sp>
    </p:spTree>
    <p:extLst>
      <p:ext uri="{BB962C8B-B14F-4D97-AF65-F5344CB8AC3E}">
        <p14:creationId xmlns:p14="http://schemas.microsoft.com/office/powerpoint/2010/main" val="1824538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5A9E3725-5213-13B4-A364-B04E8A0E79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CEDCFF3-3567-7CFC-ED36-13A65472934B}"/>
              </a:ext>
            </a:extLst>
          </p:cNvPr>
          <p:cNvSpPr txBox="1"/>
          <p:nvPr/>
        </p:nvSpPr>
        <p:spPr>
          <a:xfrm>
            <a:off x="528267" y="318052"/>
            <a:ext cx="8065028" cy="461665"/>
          </a:xfrm>
          <a:prstGeom prst="rect">
            <a:avLst/>
          </a:prstGeom>
          <a:noFill/>
        </p:spPr>
        <p:txBody>
          <a:bodyPr wrap="none" rtlCol="0">
            <a:spAutoFit/>
          </a:bodyPr>
          <a:lstStyle/>
          <a:p>
            <a:r>
              <a:rPr lang="en-US" sz="2400" dirty="0">
                <a:solidFill>
                  <a:schemeClr val="tx2"/>
                </a:solidFill>
                <a:latin typeface="Work Sans" pitchFamily="2" charset="77"/>
              </a:rPr>
              <a:t>Let’s venture into the variations of a deep networks</a:t>
            </a:r>
          </a:p>
        </p:txBody>
      </p:sp>
      <p:sp>
        <p:nvSpPr>
          <p:cNvPr id="10" name="TextBox 9">
            <a:extLst>
              <a:ext uri="{FF2B5EF4-FFF2-40B4-BE49-F238E27FC236}">
                <a16:creationId xmlns:a16="http://schemas.microsoft.com/office/drawing/2014/main" id="{B402584B-59B7-BBD3-6B84-70FED5272A3F}"/>
              </a:ext>
            </a:extLst>
          </p:cNvPr>
          <p:cNvSpPr txBox="1"/>
          <p:nvPr/>
        </p:nvSpPr>
        <p:spPr>
          <a:xfrm>
            <a:off x="528267" y="1401417"/>
            <a:ext cx="6012993" cy="4549835"/>
          </a:xfrm>
          <a:prstGeom prst="rect">
            <a:avLst/>
          </a:prstGeom>
          <a:noFill/>
        </p:spPr>
        <p:txBody>
          <a:bodyPr wrap="none" rtlCol="0">
            <a:spAutoFit/>
          </a:bodyPr>
          <a:lstStyle/>
          <a:p>
            <a:pPr>
              <a:lnSpc>
                <a:spcPct val="150000"/>
              </a:lnSpc>
            </a:pPr>
            <a:r>
              <a:rPr lang="en-US" sz="2800" dirty="0">
                <a:solidFill>
                  <a:schemeClr val="bg1">
                    <a:lumMod val="85000"/>
                  </a:schemeClr>
                </a:solidFill>
              </a:rPr>
              <a:t>Network architecture and inductive bias</a:t>
            </a:r>
          </a:p>
          <a:p>
            <a:pPr>
              <a:lnSpc>
                <a:spcPct val="150000"/>
              </a:lnSpc>
            </a:pPr>
            <a:r>
              <a:rPr lang="en-US" sz="2800" dirty="0">
                <a:solidFill>
                  <a:schemeClr val="bg1">
                    <a:lumMod val="85000"/>
                  </a:schemeClr>
                </a:solidFill>
              </a:rPr>
              <a:t>Loss function</a:t>
            </a:r>
          </a:p>
          <a:p>
            <a:pPr>
              <a:lnSpc>
                <a:spcPct val="150000"/>
              </a:lnSpc>
            </a:pPr>
            <a:r>
              <a:rPr lang="en-US" sz="2800" dirty="0">
                <a:solidFill>
                  <a:schemeClr val="bg1">
                    <a:lumMod val="85000"/>
                  </a:schemeClr>
                </a:solidFill>
              </a:rPr>
              <a:t>Activation function</a:t>
            </a:r>
          </a:p>
          <a:p>
            <a:pPr>
              <a:lnSpc>
                <a:spcPct val="150000"/>
              </a:lnSpc>
            </a:pPr>
            <a:r>
              <a:rPr lang="en-US" sz="2800" dirty="0">
                <a:solidFill>
                  <a:schemeClr val="tx2"/>
                </a:solidFill>
              </a:rPr>
              <a:t>Regularization</a:t>
            </a:r>
          </a:p>
          <a:p>
            <a:pPr>
              <a:lnSpc>
                <a:spcPct val="150000"/>
              </a:lnSpc>
            </a:pPr>
            <a:r>
              <a:rPr lang="en-US" sz="2800" dirty="0">
                <a:solidFill>
                  <a:schemeClr val="bg1">
                    <a:lumMod val="85000"/>
                  </a:schemeClr>
                </a:solidFill>
              </a:rPr>
              <a:t>Initialization</a:t>
            </a:r>
          </a:p>
          <a:p>
            <a:pPr>
              <a:lnSpc>
                <a:spcPct val="150000"/>
              </a:lnSpc>
            </a:pPr>
            <a:r>
              <a:rPr lang="en-US" sz="2800" dirty="0">
                <a:solidFill>
                  <a:schemeClr val="bg1">
                    <a:lumMod val="85000"/>
                  </a:schemeClr>
                </a:solidFill>
              </a:rPr>
              <a:t>Residual networks</a:t>
            </a:r>
          </a:p>
          <a:p>
            <a:pPr>
              <a:lnSpc>
                <a:spcPct val="150000"/>
              </a:lnSpc>
            </a:pPr>
            <a:r>
              <a:rPr lang="en-US" sz="2800" dirty="0">
                <a:solidFill>
                  <a:schemeClr val="bg1">
                    <a:lumMod val="85000"/>
                  </a:schemeClr>
                </a:solidFill>
              </a:rPr>
              <a:t>Batch norm, layer norm</a:t>
            </a:r>
          </a:p>
        </p:txBody>
      </p:sp>
    </p:spTree>
    <p:extLst>
      <p:ext uri="{BB962C8B-B14F-4D97-AF65-F5344CB8AC3E}">
        <p14:creationId xmlns:p14="http://schemas.microsoft.com/office/powerpoint/2010/main" val="2319408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D0F171D0-06CB-06B2-4A28-ADC0C26A08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39C55E5-73B4-B6AE-81EA-04A3785CFCC7}"/>
              </a:ext>
            </a:extLst>
          </p:cNvPr>
          <p:cNvSpPr txBox="1"/>
          <p:nvPr/>
        </p:nvSpPr>
        <p:spPr>
          <a:xfrm>
            <a:off x="528267" y="318052"/>
            <a:ext cx="2321469" cy="461665"/>
          </a:xfrm>
          <a:prstGeom prst="rect">
            <a:avLst/>
          </a:prstGeom>
          <a:noFill/>
        </p:spPr>
        <p:txBody>
          <a:bodyPr wrap="none" rtlCol="0">
            <a:spAutoFit/>
          </a:bodyPr>
          <a:lstStyle/>
          <a:p>
            <a:r>
              <a:rPr lang="en-US" sz="2400" dirty="0">
                <a:solidFill>
                  <a:schemeClr val="tx2"/>
                </a:solidFill>
                <a:latin typeface="Work Sans" pitchFamily="2" charset="77"/>
              </a:rPr>
              <a:t>Regularization</a:t>
            </a:r>
          </a:p>
        </p:txBody>
      </p:sp>
      <p:sp>
        <p:nvSpPr>
          <p:cNvPr id="10" name="TextBox 9">
            <a:extLst>
              <a:ext uri="{FF2B5EF4-FFF2-40B4-BE49-F238E27FC236}">
                <a16:creationId xmlns:a16="http://schemas.microsoft.com/office/drawing/2014/main" id="{595DCBB1-3A1A-D081-49FF-235E28DD5780}"/>
              </a:ext>
            </a:extLst>
          </p:cNvPr>
          <p:cNvSpPr txBox="1"/>
          <p:nvPr/>
        </p:nvSpPr>
        <p:spPr>
          <a:xfrm>
            <a:off x="528267" y="1401417"/>
            <a:ext cx="9967455" cy="4549835"/>
          </a:xfrm>
          <a:prstGeom prst="rect">
            <a:avLst/>
          </a:prstGeom>
          <a:noFill/>
        </p:spPr>
        <p:txBody>
          <a:bodyPr wrap="square" rtlCol="0">
            <a:spAutoFit/>
          </a:bodyPr>
          <a:lstStyle/>
          <a:p>
            <a:pPr>
              <a:lnSpc>
                <a:spcPct val="150000"/>
              </a:lnSpc>
            </a:pPr>
            <a:r>
              <a:rPr lang="en-US" sz="2800" dirty="0">
                <a:solidFill>
                  <a:schemeClr val="tx2"/>
                </a:solidFill>
              </a:rPr>
              <a:t>Regularization is about reducing the </a:t>
            </a:r>
            <a:r>
              <a:rPr lang="en-US" sz="2800" dirty="0">
                <a:solidFill>
                  <a:schemeClr val="accent1"/>
                </a:solidFill>
              </a:rPr>
              <a:t>generalization gap </a:t>
            </a:r>
            <a:r>
              <a:rPr lang="en-US" sz="2800" dirty="0">
                <a:solidFill>
                  <a:schemeClr val="tx2"/>
                </a:solidFill>
              </a:rPr>
              <a:t>between training and testing performance.</a:t>
            </a:r>
          </a:p>
          <a:p>
            <a:pPr>
              <a:lnSpc>
                <a:spcPct val="150000"/>
              </a:lnSpc>
            </a:pPr>
            <a:endParaRPr lang="en-US" sz="2800" dirty="0">
              <a:solidFill>
                <a:schemeClr val="tx2"/>
              </a:solidFill>
            </a:endParaRPr>
          </a:p>
          <a:p>
            <a:pPr>
              <a:lnSpc>
                <a:spcPct val="150000"/>
              </a:lnSpc>
            </a:pPr>
            <a:r>
              <a:rPr lang="en-US" sz="2800" dirty="0">
                <a:solidFill>
                  <a:schemeClr val="accent1"/>
                </a:solidFill>
              </a:rPr>
              <a:t>Implicit</a:t>
            </a:r>
            <a:r>
              <a:rPr lang="en-US" sz="2800" dirty="0">
                <a:solidFill>
                  <a:schemeClr val="tx2"/>
                </a:solidFill>
              </a:rPr>
              <a:t> regularization is baked into SGD.</a:t>
            </a:r>
          </a:p>
          <a:p>
            <a:pPr>
              <a:lnSpc>
                <a:spcPct val="150000"/>
              </a:lnSpc>
            </a:pPr>
            <a:endParaRPr lang="en-US" sz="2800" dirty="0">
              <a:solidFill>
                <a:schemeClr val="tx2"/>
              </a:solidFill>
            </a:endParaRPr>
          </a:p>
          <a:p>
            <a:pPr>
              <a:lnSpc>
                <a:spcPct val="150000"/>
              </a:lnSpc>
            </a:pPr>
            <a:r>
              <a:rPr lang="en-US" sz="2800" dirty="0">
                <a:solidFill>
                  <a:schemeClr val="accent1"/>
                </a:solidFill>
              </a:rPr>
              <a:t>Explicit</a:t>
            </a:r>
            <a:r>
              <a:rPr lang="en-US" sz="2800" dirty="0">
                <a:solidFill>
                  <a:schemeClr val="tx2"/>
                </a:solidFill>
              </a:rPr>
              <a:t> regularization is added through various methods (penalty term, data augmentation, dropout, etc.)</a:t>
            </a:r>
          </a:p>
        </p:txBody>
      </p:sp>
    </p:spTree>
    <p:extLst>
      <p:ext uri="{BB962C8B-B14F-4D97-AF65-F5344CB8AC3E}">
        <p14:creationId xmlns:p14="http://schemas.microsoft.com/office/powerpoint/2010/main" val="2857697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FFCF2A3A-93E8-33F9-6EE8-2B9A3D97E06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D5DAEE7-B55C-E501-B58D-D779ADEA5453}"/>
              </a:ext>
            </a:extLst>
          </p:cNvPr>
          <p:cNvSpPr txBox="1"/>
          <p:nvPr/>
        </p:nvSpPr>
        <p:spPr>
          <a:xfrm>
            <a:off x="528267" y="318052"/>
            <a:ext cx="2321469" cy="461665"/>
          </a:xfrm>
          <a:prstGeom prst="rect">
            <a:avLst/>
          </a:prstGeom>
          <a:noFill/>
        </p:spPr>
        <p:txBody>
          <a:bodyPr wrap="none" rtlCol="0">
            <a:spAutoFit/>
          </a:bodyPr>
          <a:lstStyle/>
          <a:p>
            <a:r>
              <a:rPr lang="en-US" sz="2400" dirty="0">
                <a:solidFill>
                  <a:schemeClr val="tx2"/>
                </a:solidFill>
                <a:latin typeface="Work Sans" pitchFamily="2" charset="77"/>
              </a:rPr>
              <a:t>Regularization</a:t>
            </a:r>
          </a:p>
        </p:txBody>
      </p:sp>
      <p:sp>
        <p:nvSpPr>
          <p:cNvPr id="10" name="TextBox 9">
            <a:extLst>
              <a:ext uri="{FF2B5EF4-FFF2-40B4-BE49-F238E27FC236}">
                <a16:creationId xmlns:a16="http://schemas.microsoft.com/office/drawing/2014/main" id="{3E27530F-1D5A-A1D1-897C-9F96A310EE4D}"/>
              </a:ext>
            </a:extLst>
          </p:cNvPr>
          <p:cNvSpPr txBox="1"/>
          <p:nvPr/>
        </p:nvSpPr>
        <p:spPr>
          <a:xfrm>
            <a:off x="528267" y="1172819"/>
            <a:ext cx="9967455" cy="671851"/>
          </a:xfrm>
          <a:prstGeom prst="rect">
            <a:avLst/>
          </a:prstGeom>
          <a:noFill/>
        </p:spPr>
        <p:txBody>
          <a:bodyPr wrap="square" rtlCol="0">
            <a:spAutoFit/>
          </a:bodyPr>
          <a:lstStyle/>
          <a:p>
            <a:pPr>
              <a:lnSpc>
                <a:spcPct val="150000"/>
              </a:lnSpc>
            </a:pPr>
            <a:r>
              <a:rPr lang="en-US" sz="2800" dirty="0">
                <a:solidFill>
                  <a:schemeClr val="accent1"/>
                </a:solidFill>
              </a:rPr>
              <a:t>Explicit</a:t>
            </a:r>
            <a:r>
              <a:rPr lang="en-US" sz="2800" dirty="0">
                <a:solidFill>
                  <a:schemeClr val="tx2"/>
                </a:solidFill>
              </a:rPr>
              <a:t> regularization: adding a penalty term to the loss function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1D80915-C8C7-8B7E-A611-151F3754442D}"/>
                  </a:ext>
                </a:extLst>
              </p:cNvPr>
              <p:cNvSpPr txBox="1"/>
              <p:nvPr/>
            </p:nvSpPr>
            <p:spPr>
              <a:xfrm>
                <a:off x="3274943" y="2301866"/>
                <a:ext cx="3047437"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𝜔</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ea typeface="Cambria Math" panose="02040503050406030204" pitchFamily="18" charset="0"/>
                                </a:rPr>
                                <m:t>𝜔</m:t>
                              </m:r>
                            </m:lim>
                          </m:limLow>
                        </m:fName>
                        <m:e>
                          <m:d>
                            <m:dPr>
                              <m:begChr m:val="["/>
                              <m:endChr m:val="]"/>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𝑃𝑟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d>
                                </m:e>
                              </m:nary>
                            </m:e>
                          </m:d>
                        </m:e>
                      </m:func>
                    </m:oMath>
                  </m:oMathPara>
                </a14:m>
                <a:endParaRPr lang="en-US" dirty="0"/>
              </a:p>
            </p:txBody>
          </p:sp>
        </mc:Choice>
        <mc:Fallback xmlns="">
          <p:sp>
            <p:nvSpPr>
              <p:cNvPr id="2" name="TextBox 1">
                <a:extLst>
                  <a:ext uri="{FF2B5EF4-FFF2-40B4-BE49-F238E27FC236}">
                    <a16:creationId xmlns:a16="http://schemas.microsoft.com/office/drawing/2014/main" id="{21D80915-C8C7-8B7E-A611-151F3754442D}"/>
                  </a:ext>
                </a:extLst>
              </p:cNvPr>
              <p:cNvSpPr txBox="1">
                <a:spLocks noRot="1" noChangeAspect="1" noMove="1" noResize="1" noEditPoints="1" noAdjustHandles="1" noChangeArrowheads="1" noChangeShapeType="1" noTextEdit="1"/>
              </p:cNvSpPr>
              <p:nvPr/>
            </p:nvSpPr>
            <p:spPr>
              <a:xfrm>
                <a:off x="3274943" y="2301866"/>
                <a:ext cx="3047437" cy="778931"/>
              </a:xfrm>
              <a:prstGeom prst="rect">
                <a:avLst/>
              </a:prstGeom>
              <a:blipFill>
                <a:blip r:embed="rId3"/>
                <a:stretch>
                  <a:fillRect l="-415" t="-112903" b="-17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CA7670-D85D-409F-8FBF-E4C637C082A5}"/>
                  </a:ext>
                </a:extLst>
              </p:cNvPr>
              <p:cNvSpPr txBox="1"/>
              <p:nvPr/>
            </p:nvSpPr>
            <p:spPr>
              <a:xfrm>
                <a:off x="3274943" y="3189765"/>
                <a:ext cx="3677673"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𝜔</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ea typeface="Cambria Math" panose="02040503050406030204" pitchFamily="18" charset="0"/>
                                </a:rPr>
                                <m:t>𝜔</m:t>
                              </m:r>
                            </m:lim>
                          </m:limLow>
                        </m:fName>
                        <m:e>
                          <m:d>
                            <m:dPr>
                              <m:begChr m:val="["/>
                              <m:endChr m:val="]"/>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𝑃𝑟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d>
                                </m:e>
                              </m:nary>
                              <m:r>
                                <m:rPr>
                                  <m:sty m:val="p"/>
                                </m:rPr>
                                <a:rPr lang="en-US" b="0" i="0" smtClean="0">
                                  <a:solidFill>
                                    <a:schemeClr val="accent1"/>
                                  </a:solidFill>
                                  <a:latin typeface="Cambria Math" panose="02040503050406030204" pitchFamily="18" charset="0"/>
                                </a:rPr>
                                <m:t>Pr</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ea typeface="Cambria Math" panose="02040503050406030204" pitchFamily="18" charset="0"/>
                                </a:rPr>
                                <m:t>)</m:t>
                              </m:r>
                            </m:e>
                          </m:d>
                        </m:e>
                      </m:func>
                    </m:oMath>
                  </m:oMathPara>
                </a14:m>
                <a:endParaRPr lang="en-US" dirty="0"/>
              </a:p>
            </p:txBody>
          </p:sp>
        </mc:Choice>
        <mc:Fallback xmlns="">
          <p:sp>
            <p:nvSpPr>
              <p:cNvPr id="4" name="TextBox 3">
                <a:extLst>
                  <a:ext uri="{FF2B5EF4-FFF2-40B4-BE49-F238E27FC236}">
                    <a16:creationId xmlns:a16="http://schemas.microsoft.com/office/drawing/2014/main" id="{61CA7670-D85D-409F-8FBF-E4C637C082A5}"/>
                  </a:ext>
                </a:extLst>
              </p:cNvPr>
              <p:cNvSpPr txBox="1">
                <a:spLocks noRot="1" noChangeAspect="1" noMove="1" noResize="1" noEditPoints="1" noAdjustHandles="1" noChangeArrowheads="1" noChangeShapeType="1" noTextEdit="1"/>
              </p:cNvSpPr>
              <p:nvPr/>
            </p:nvSpPr>
            <p:spPr>
              <a:xfrm>
                <a:off x="3274943" y="3189765"/>
                <a:ext cx="3677673" cy="778931"/>
              </a:xfrm>
              <a:prstGeom prst="rect">
                <a:avLst/>
              </a:prstGeom>
              <a:blipFill>
                <a:blip r:embed="rId4"/>
                <a:stretch>
                  <a:fillRect l="-344" t="-112903" b="-17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AFC3EC-CF38-5BDB-5AA1-AE4A02FFA05A}"/>
                  </a:ext>
                </a:extLst>
              </p:cNvPr>
              <p:cNvSpPr txBox="1"/>
              <p:nvPr/>
            </p:nvSpPr>
            <p:spPr>
              <a:xfrm>
                <a:off x="3274943" y="4110011"/>
                <a:ext cx="5147178"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𝜔</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argmin</m:t>
                              </m:r>
                            </m:e>
                            <m:lim>
                              <m:r>
                                <a:rPr lang="en-US" b="0" i="1" smtClean="0">
                                  <a:latin typeface="Cambria Math" panose="02040503050406030204" pitchFamily="18" charset="0"/>
                                  <a:ea typeface="Cambria Math" panose="02040503050406030204" pitchFamily="18" charset="0"/>
                                </a:rPr>
                                <m:t>𝜔</m:t>
                              </m:r>
                            </m:lim>
                          </m:limLow>
                        </m:fName>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d>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e>
                                      </m:func>
                                      <m:r>
                                        <a:rPr lang="en-US" b="0" i="1" smtClean="0">
                                          <a:latin typeface="Cambria Math" panose="02040503050406030204" pitchFamily="18" charset="0"/>
                                          <a:ea typeface="Cambria Math" panose="02040503050406030204" pitchFamily="18" charset="0"/>
                                        </a:rPr>
                                        <m:t>)</m:t>
                                      </m:r>
                                    </m:e>
                                  </m:func>
                                </m:e>
                              </m:nary>
                            </m:e>
                          </m:d>
                        </m:e>
                      </m:func>
                    </m:oMath>
                  </m:oMathPara>
                </a14:m>
                <a:endParaRPr lang="en-US" dirty="0"/>
              </a:p>
            </p:txBody>
          </p:sp>
        </mc:Choice>
        <mc:Fallback xmlns="">
          <p:sp>
            <p:nvSpPr>
              <p:cNvPr id="5" name="TextBox 4">
                <a:extLst>
                  <a:ext uri="{FF2B5EF4-FFF2-40B4-BE49-F238E27FC236}">
                    <a16:creationId xmlns:a16="http://schemas.microsoft.com/office/drawing/2014/main" id="{4FAFC3EC-CF38-5BDB-5AA1-AE4A02FFA05A}"/>
                  </a:ext>
                </a:extLst>
              </p:cNvPr>
              <p:cNvSpPr txBox="1">
                <a:spLocks noRot="1" noChangeAspect="1" noMove="1" noResize="1" noEditPoints="1" noAdjustHandles="1" noChangeArrowheads="1" noChangeShapeType="1" noTextEdit="1"/>
              </p:cNvSpPr>
              <p:nvPr/>
            </p:nvSpPr>
            <p:spPr>
              <a:xfrm>
                <a:off x="3274943" y="4110011"/>
                <a:ext cx="5147178" cy="778931"/>
              </a:xfrm>
              <a:prstGeom prst="rect">
                <a:avLst/>
              </a:prstGeom>
              <a:blipFill>
                <a:blip r:embed="rId5"/>
                <a:stretch>
                  <a:fillRect t="-111290" b="-17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658A9C-98C2-34A4-F0E5-0ECDC7958E38}"/>
                  </a:ext>
                </a:extLst>
              </p:cNvPr>
              <p:cNvSpPr txBox="1"/>
              <p:nvPr/>
            </p:nvSpPr>
            <p:spPr>
              <a:xfrm>
                <a:off x="3274943" y="5176811"/>
                <a:ext cx="3975063"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𝜔</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argmin</m:t>
                              </m:r>
                            </m:e>
                            <m:lim>
                              <m:r>
                                <a:rPr lang="en-US" b="0" i="1" smtClean="0">
                                  <a:latin typeface="Cambria Math" panose="02040503050406030204" pitchFamily="18" charset="0"/>
                                  <a:ea typeface="Cambria Math" panose="02040503050406030204" pitchFamily="18" charset="0"/>
                                </a:rPr>
                                <m:t>𝜔</m:t>
                              </m:r>
                            </m:lim>
                          </m:limLow>
                        </m:fName>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rPr>
                                        <m:t>𝑖</m:t>
                                      </m:r>
                                    </m:sub>
                                  </m:sSub>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e>
                              </m:nary>
                            </m:e>
                          </m:d>
                        </m:e>
                      </m:func>
                    </m:oMath>
                  </m:oMathPara>
                </a14:m>
                <a:endParaRPr lang="en-US" dirty="0"/>
              </a:p>
            </p:txBody>
          </p:sp>
        </mc:Choice>
        <mc:Fallback xmlns="">
          <p:sp>
            <p:nvSpPr>
              <p:cNvPr id="6" name="TextBox 5">
                <a:extLst>
                  <a:ext uri="{FF2B5EF4-FFF2-40B4-BE49-F238E27FC236}">
                    <a16:creationId xmlns:a16="http://schemas.microsoft.com/office/drawing/2014/main" id="{DB658A9C-98C2-34A4-F0E5-0ECDC7958E38}"/>
                  </a:ext>
                </a:extLst>
              </p:cNvPr>
              <p:cNvSpPr txBox="1">
                <a:spLocks noRot="1" noChangeAspect="1" noMove="1" noResize="1" noEditPoints="1" noAdjustHandles="1" noChangeArrowheads="1" noChangeShapeType="1" noTextEdit="1"/>
              </p:cNvSpPr>
              <p:nvPr/>
            </p:nvSpPr>
            <p:spPr>
              <a:xfrm>
                <a:off x="3274943" y="5176811"/>
                <a:ext cx="3975063" cy="778931"/>
              </a:xfrm>
              <a:prstGeom prst="rect">
                <a:avLst/>
              </a:prstGeom>
              <a:blipFill>
                <a:blip r:embed="rId6"/>
                <a:stretch>
                  <a:fillRect l="-318" t="-111290" b="-17419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962FC8F-E230-E735-7275-54F12E7A4F0B}"/>
              </a:ext>
            </a:extLst>
          </p:cNvPr>
          <p:cNvSpPr txBox="1"/>
          <p:nvPr/>
        </p:nvSpPr>
        <p:spPr>
          <a:xfrm>
            <a:off x="8199783" y="6094888"/>
            <a:ext cx="1778051" cy="369332"/>
          </a:xfrm>
          <a:prstGeom prst="rect">
            <a:avLst/>
          </a:prstGeom>
          <a:noFill/>
        </p:spPr>
        <p:txBody>
          <a:bodyPr wrap="none" rtlCol="0">
            <a:spAutoFit/>
          </a:bodyPr>
          <a:lstStyle/>
          <a:p>
            <a:r>
              <a:rPr lang="en-US" dirty="0">
                <a:solidFill>
                  <a:schemeClr val="accent1"/>
                </a:solidFill>
                <a:latin typeface="Segoe Script" panose="020B0804020000000003" pitchFamily="34" charset="0"/>
              </a:rPr>
              <a:t>penalty term</a:t>
            </a:r>
          </a:p>
        </p:txBody>
      </p:sp>
      <p:cxnSp>
        <p:nvCxnSpPr>
          <p:cNvPr id="9" name="Curved Connector 8">
            <a:extLst>
              <a:ext uri="{FF2B5EF4-FFF2-40B4-BE49-F238E27FC236}">
                <a16:creationId xmlns:a16="http://schemas.microsoft.com/office/drawing/2014/main" id="{94ECEB9D-E66D-763F-7CDB-5DFB899B6424}"/>
              </a:ext>
            </a:extLst>
          </p:cNvPr>
          <p:cNvCxnSpPr>
            <a:cxnSpLocks/>
          </p:cNvCxnSpPr>
          <p:nvPr/>
        </p:nvCxnSpPr>
        <p:spPr>
          <a:xfrm rot="10800000">
            <a:off x="6679097" y="5776842"/>
            <a:ext cx="1520689" cy="548233"/>
          </a:xfrm>
          <a:prstGeom prst="curvedConnector3">
            <a:avLst>
              <a:gd name="adj1" fmla="val 100327"/>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73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9F97CC97-855F-6E81-8DC1-F65C0D1BBC9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17A2BC-6B67-FF1E-5B8E-7E48C5719F4A}"/>
              </a:ext>
            </a:extLst>
          </p:cNvPr>
          <p:cNvSpPr txBox="1"/>
          <p:nvPr/>
        </p:nvSpPr>
        <p:spPr>
          <a:xfrm>
            <a:off x="528267" y="318052"/>
            <a:ext cx="2321469" cy="461665"/>
          </a:xfrm>
          <a:prstGeom prst="rect">
            <a:avLst/>
          </a:prstGeom>
          <a:noFill/>
        </p:spPr>
        <p:txBody>
          <a:bodyPr wrap="none" rtlCol="0">
            <a:spAutoFit/>
          </a:bodyPr>
          <a:lstStyle/>
          <a:p>
            <a:r>
              <a:rPr lang="en-US" sz="2400" dirty="0">
                <a:solidFill>
                  <a:schemeClr val="tx2"/>
                </a:solidFill>
                <a:latin typeface="Work Sans" pitchFamily="2" charset="77"/>
              </a:rPr>
              <a:t>Regularization</a:t>
            </a:r>
          </a:p>
        </p:txBody>
      </p:sp>
      <p:sp>
        <p:nvSpPr>
          <p:cNvPr id="10" name="TextBox 9">
            <a:extLst>
              <a:ext uri="{FF2B5EF4-FFF2-40B4-BE49-F238E27FC236}">
                <a16:creationId xmlns:a16="http://schemas.microsoft.com/office/drawing/2014/main" id="{3C9E07C2-C348-CD14-CAA3-2118A935657B}"/>
              </a:ext>
            </a:extLst>
          </p:cNvPr>
          <p:cNvSpPr txBox="1"/>
          <p:nvPr/>
        </p:nvSpPr>
        <p:spPr>
          <a:xfrm>
            <a:off x="528267" y="1172819"/>
            <a:ext cx="9967455" cy="671851"/>
          </a:xfrm>
          <a:prstGeom prst="rect">
            <a:avLst/>
          </a:prstGeom>
          <a:noFill/>
        </p:spPr>
        <p:txBody>
          <a:bodyPr wrap="square" rtlCol="0">
            <a:spAutoFit/>
          </a:bodyPr>
          <a:lstStyle/>
          <a:p>
            <a:pPr>
              <a:lnSpc>
                <a:spcPct val="150000"/>
              </a:lnSpc>
            </a:pPr>
            <a:r>
              <a:rPr lang="en-US" sz="2800" dirty="0">
                <a:solidFill>
                  <a:schemeClr val="tx2"/>
                </a:solidFill>
              </a:rPr>
              <a:t>Explicit regularization: adding a penalty term to the loss function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252724-3596-41D2-33BA-16F5F6D40903}"/>
                  </a:ext>
                </a:extLst>
              </p:cNvPr>
              <p:cNvSpPr txBox="1"/>
              <p:nvPr/>
            </p:nvSpPr>
            <p:spPr>
              <a:xfrm>
                <a:off x="3314699" y="3429000"/>
                <a:ext cx="4186980"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𝜔</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argmin</m:t>
                              </m:r>
                            </m:e>
                            <m:lim>
                              <m:r>
                                <a:rPr lang="en-US" b="0" i="1" smtClean="0">
                                  <a:latin typeface="Cambria Math" panose="02040503050406030204" pitchFamily="18" charset="0"/>
                                  <a:ea typeface="Cambria Math" panose="02040503050406030204" pitchFamily="18" charset="0"/>
                                </a:rPr>
                                <m:t>𝜔</m:t>
                              </m:r>
                            </m:lim>
                          </m:limLow>
                        </m:fName>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rPr>
                                        <m:t>𝑖</m:t>
                                      </m:r>
                                    </m:sub>
                                  </m:sSub>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2</m:t>
                                          </m:r>
                                        </m:sup>
                                      </m:sSubSup>
                                    </m:e>
                                  </m:nary>
                                </m:e>
                              </m:nary>
                            </m:e>
                          </m:d>
                        </m:e>
                      </m:func>
                    </m:oMath>
                  </m:oMathPara>
                </a14:m>
                <a:endParaRPr lang="en-US" dirty="0"/>
              </a:p>
            </p:txBody>
          </p:sp>
        </mc:Choice>
        <mc:Fallback xmlns="">
          <p:sp>
            <p:nvSpPr>
              <p:cNvPr id="6" name="TextBox 5">
                <a:extLst>
                  <a:ext uri="{FF2B5EF4-FFF2-40B4-BE49-F238E27FC236}">
                    <a16:creationId xmlns:a16="http://schemas.microsoft.com/office/drawing/2014/main" id="{9A252724-3596-41D2-33BA-16F5F6D40903}"/>
                  </a:ext>
                </a:extLst>
              </p:cNvPr>
              <p:cNvSpPr txBox="1">
                <a:spLocks noRot="1" noChangeAspect="1" noMove="1" noResize="1" noEditPoints="1" noAdjustHandles="1" noChangeArrowheads="1" noChangeShapeType="1" noTextEdit="1"/>
              </p:cNvSpPr>
              <p:nvPr/>
            </p:nvSpPr>
            <p:spPr>
              <a:xfrm>
                <a:off x="3314699" y="3429000"/>
                <a:ext cx="4186980" cy="778931"/>
              </a:xfrm>
              <a:prstGeom prst="rect">
                <a:avLst/>
              </a:prstGeom>
              <a:blipFill>
                <a:blip r:embed="rId3"/>
                <a:stretch>
                  <a:fillRect t="-112903" r="-1818" b="-17419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12DBB1A-4F72-B36C-B1FE-2067E41B8CBC}"/>
              </a:ext>
            </a:extLst>
          </p:cNvPr>
          <p:cNvSpPr txBox="1"/>
          <p:nvPr/>
        </p:nvSpPr>
        <p:spPr>
          <a:xfrm>
            <a:off x="8239539" y="4516040"/>
            <a:ext cx="1029449" cy="369332"/>
          </a:xfrm>
          <a:prstGeom prst="rect">
            <a:avLst/>
          </a:prstGeom>
          <a:noFill/>
        </p:spPr>
        <p:txBody>
          <a:bodyPr wrap="none" rtlCol="0">
            <a:spAutoFit/>
          </a:bodyPr>
          <a:lstStyle/>
          <a:p>
            <a:r>
              <a:rPr lang="en-US" dirty="0">
                <a:solidFill>
                  <a:schemeClr val="accent1"/>
                </a:solidFill>
                <a:latin typeface="Segoe Script" panose="020B0804020000000003" pitchFamily="34" charset="0"/>
              </a:rPr>
              <a:t>L2 loss</a:t>
            </a:r>
          </a:p>
        </p:txBody>
      </p:sp>
      <p:cxnSp>
        <p:nvCxnSpPr>
          <p:cNvPr id="9" name="Curved Connector 8">
            <a:extLst>
              <a:ext uri="{FF2B5EF4-FFF2-40B4-BE49-F238E27FC236}">
                <a16:creationId xmlns:a16="http://schemas.microsoft.com/office/drawing/2014/main" id="{F4031058-5B60-4099-D709-96DD5B673CAF}"/>
              </a:ext>
            </a:extLst>
          </p:cNvPr>
          <p:cNvCxnSpPr>
            <a:cxnSpLocks/>
          </p:cNvCxnSpPr>
          <p:nvPr/>
        </p:nvCxnSpPr>
        <p:spPr>
          <a:xfrm rot="10800000">
            <a:off x="6718853" y="4197994"/>
            <a:ext cx="1520689" cy="548233"/>
          </a:xfrm>
          <a:prstGeom prst="curvedConnector3">
            <a:avLst>
              <a:gd name="adj1" fmla="val 100327"/>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653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22182</TotalTime>
  <Words>1594</Words>
  <Application>Microsoft Macintosh PowerPoint</Application>
  <PresentationFormat>Widescreen</PresentationFormat>
  <Paragraphs>247</Paragraphs>
  <Slides>47</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Calibri</vt:lpstr>
      <vt:lpstr>Calibri Light</vt:lpstr>
      <vt:lpstr>Cambria Math</vt:lpstr>
      <vt:lpstr>Raleway</vt:lpstr>
      <vt:lpstr>Segoe Script</vt:lpstr>
      <vt:lpstr>Times New Roman</vt:lpstr>
      <vt:lpstr>Wingdings</vt:lpstr>
      <vt:lpstr>Work Sans</vt:lpstr>
      <vt:lpstr>Office Theme</vt:lpstr>
      <vt:lpstr>Deep learning Unpacking Transformers, LLMs and image generation</vt:lpstr>
      <vt:lpstr>Syllabus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Unpacking Transformers, LLMs and image generation</dc:title>
  <dc:creator>Olivier Koch</dc:creator>
  <cp:lastModifiedBy>Olivier Koch</cp:lastModifiedBy>
  <cp:revision>118</cp:revision>
  <dcterms:created xsi:type="dcterms:W3CDTF">2024-01-05T14:51:14Z</dcterms:created>
  <dcterms:modified xsi:type="dcterms:W3CDTF">2024-03-03T16:45:31Z</dcterms:modified>
</cp:coreProperties>
</file>